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10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200337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997075" y="1095856"/>
            <a:ext cx="6400799" cy="1102500"/>
          </a:xfrm>
          <a:prstGeom prst="rect">
            <a:avLst/>
          </a:prstGeom>
        </p:spPr>
        <p:txBody>
          <a:bodyPr lIns="91425" tIns="91425" rIns="91425" bIns="91425" anchor="b" anchorCtr="0"/>
          <a:lstStyle>
            <a:lvl1pPr>
              <a:spcBef>
                <a:spcPts val="0"/>
              </a:spcBef>
              <a:buSzPct val="100000"/>
              <a:defRPr sz="4800" b="1"/>
            </a:lvl1pPr>
            <a:lvl2pPr>
              <a:spcBef>
                <a:spcPts val="0"/>
              </a:spcBef>
              <a:buSzPct val="100000"/>
              <a:defRPr sz="4800" b="1"/>
            </a:lvl2pPr>
            <a:lvl3pPr>
              <a:spcBef>
                <a:spcPts val="0"/>
              </a:spcBef>
              <a:buSzPct val="100000"/>
              <a:defRPr sz="4800" b="1"/>
            </a:lvl3pPr>
            <a:lvl4pPr>
              <a:spcBef>
                <a:spcPts val="0"/>
              </a:spcBef>
              <a:buSzPct val="100000"/>
              <a:defRPr sz="4800" b="1"/>
            </a:lvl4pPr>
            <a:lvl5pPr>
              <a:spcBef>
                <a:spcPts val="0"/>
              </a:spcBef>
              <a:buSzPct val="100000"/>
              <a:defRPr sz="4800" b="1"/>
            </a:lvl5pPr>
            <a:lvl6pPr>
              <a:spcBef>
                <a:spcPts val="0"/>
              </a:spcBef>
              <a:buSzPct val="100000"/>
              <a:defRPr sz="4800" b="1"/>
            </a:lvl6pPr>
            <a:lvl7pPr>
              <a:spcBef>
                <a:spcPts val="0"/>
              </a:spcBef>
              <a:buSzPct val="100000"/>
              <a:defRPr sz="4800" b="1"/>
            </a:lvl7pPr>
            <a:lvl8pPr>
              <a:spcBef>
                <a:spcPts val="0"/>
              </a:spcBef>
              <a:buSzPct val="100000"/>
              <a:defRPr sz="4800" b="1"/>
            </a:lvl8pPr>
            <a:lvl9pPr>
              <a:spcBef>
                <a:spcPts val="0"/>
              </a:spcBef>
              <a:buSzPct val="100000"/>
              <a:defRPr sz="4800" b="1"/>
            </a:lvl9pPr>
          </a:lstStyle>
          <a:p>
            <a:endParaRPr/>
          </a:p>
        </p:txBody>
      </p:sp>
      <p:sp>
        <p:nvSpPr>
          <p:cNvPr id="15" name="Shape 15"/>
          <p:cNvSpPr txBox="1">
            <a:spLocks noGrp="1"/>
          </p:cNvSpPr>
          <p:nvPr>
            <p:ph type="subTitle" idx="1"/>
          </p:nvPr>
        </p:nvSpPr>
        <p:spPr>
          <a:xfrm>
            <a:off x="1997075" y="2251802"/>
            <a:ext cx="6400799" cy="871800"/>
          </a:xfrm>
          <a:prstGeom prst="rect">
            <a:avLst/>
          </a:prstGeom>
        </p:spPr>
        <p:txBody>
          <a:bodyPr lIns="91425" tIns="91425" rIns="91425" bIns="91425" anchor="t" anchorCtr="0"/>
          <a:lstStyle>
            <a:lvl1pPr>
              <a:spcBef>
                <a:spcPts val="0"/>
              </a:spcBef>
              <a:buClr>
                <a:srgbClr val="FFFFFF"/>
              </a:buClr>
              <a:buNone/>
              <a:defRPr>
                <a:solidFill>
                  <a:srgbClr val="FFFFFF"/>
                </a:solidFill>
              </a:defRPr>
            </a:lvl1pPr>
            <a:lvl2pPr>
              <a:spcBef>
                <a:spcPts val="0"/>
              </a:spcBef>
              <a:buClr>
                <a:srgbClr val="FFFFFF"/>
              </a:buClr>
              <a:buSzPct val="100000"/>
              <a:buNone/>
              <a:defRPr sz="3200">
                <a:solidFill>
                  <a:srgbClr val="FFFFFF"/>
                </a:solidFill>
              </a:defRPr>
            </a:lvl2pPr>
            <a:lvl3pPr>
              <a:spcBef>
                <a:spcPts val="0"/>
              </a:spcBef>
              <a:buClr>
                <a:srgbClr val="FFFFFF"/>
              </a:buClr>
              <a:buSzPct val="100000"/>
              <a:buNone/>
              <a:defRPr sz="3200">
                <a:solidFill>
                  <a:srgbClr val="FFFFFF"/>
                </a:solidFill>
              </a:defRPr>
            </a:lvl3pPr>
            <a:lvl4pPr>
              <a:spcBef>
                <a:spcPts val="0"/>
              </a:spcBef>
              <a:buClr>
                <a:srgbClr val="FFFFFF"/>
              </a:buClr>
              <a:buSzPct val="100000"/>
              <a:buNone/>
              <a:defRPr sz="3200">
                <a:solidFill>
                  <a:srgbClr val="FFFFFF"/>
                </a:solidFill>
              </a:defRPr>
            </a:lvl4pPr>
            <a:lvl5pPr>
              <a:spcBef>
                <a:spcPts val="0"/>
              </a:spcBef>
              <a:buClr>
                <a:srgbClr val="FFFFFF"/>
              </a:buClr>
              <a:buSzPct val="100000"/>
              <a:buNone/>
              <a:defRPr sz="3200">
                <a:solidFill>
                  <a:srgbClr val="FFFFFF"/>
                </a:solidFill>
              </a:defRPr>
            </a:lvl5pPr>
            <a:lvl6pPr>
              <a:spcBef>
                <a:spcPts val="0"/>
              </a:spcBef>
              <a:buClr>
                <a:srgbClr val="FFFFFF"/>
              </a:buClr>
              <a:buSzPct val="100000"/>
              <a:buNone/>
              <a:defRPr sz="3200">
                <a:solidFill>
                  <a:srgbClr val="FFFFFF"/>
                </a:solidFill>
              </a:defRPr>
            </a:lvl6pPr>
            <a:lvl7pPr>
              <a:spcBef>
                <a:spcPts val="0"/>
              </a:spcBef>
              <a:buClr>
                <a:srgbClr val="FFFFFF"/>
              </a:buClr>
              <a:buSzPct val="100000"/>
              <a:buNone/>
              <a:defRPr sz="3200">
                <a:solidFill>
                  <a:srgbClr val="FFFFFF"/>
                </a:solidFill>
              </a:defRPr>
            </a:lvl7pPr>
            <a:lvl8pPr>
              <a:spcBef>
                <a:spcPts val="0"/>
              </a:spcBef>
              <a:buClr>
                <a:srgbClr val="FFFFFF"/>
              </a:buClr>
              <a:buSzPct val="100000"/>
              <a:buNone/>
              <a:defRPr sz="3200">
                <a:solidFill>
                  <a:srgbClr val="FFFFFF"/>
                </a:solidFill>
              </a:defRPr>
            </a:lvl8pPr>
            <a:lvl9pPr>
              <a:spcBef>
                <a:spcPts val="0"/>
              </a:spcBef>
              <a:buClr>
                <a:srgbClr val="FFFFFF"/>
              </a:buClr>
              <a:buSzPct val="100000"/>
              <a:buNone/>
              <a:defRPr sz="3200">
                <a:solidFill>
                  <a:srgbClr val="FFFFFF"/>
                </a:solidFill>
              </a:defRPr>
            </a:lvl9pPr>
          </a:lstStyle>
          <a:p>
            <a:endParaRPr/>
          </a:p>
        </p:txBody>
      </p:sp>
      <p:sp>
        <p:nvSpPr>
          <p:cNvPr id="16" name="Shape 16"/>
          <p:cNvSpPr/>
          <p:nvPr/>
        </p:nvSpPr>
        <p:spPr>
          <a:xfrm>
            <a:off x="0" y="0"/>
            <a:ext cx="3135299" cy="5143499"/>
          </a:xfrm>
          <a:prstGeom prst="rect">
            <a:avLst/>
          </a:prstGeom>
          <a:noFill/>
          <a:ln>
            <a:noFill/>
          </a:ln>
        </p:spPr>
        <p:txBody>
          <a:bodyPr lIns="91425" tIns="45700" rIns="91425" bIns="45700" anchor="t" anchorCtr="0">
            <a:noAutofit/>
          </a:bodyPr>
          <a:lstStyle/>
          <a:p>
            <a:pPr>
              <a:spcBef>
                <a:spcPts val="0"/>
              </a:spcBef>
              <a:buNone/>
            </a:pPr>
            <a:endParaRPr/>
          </a:p>
        </p:txBody>
      </p:sp>
      <p:sp>
        <p:nvSpPr>
          <p:cNvPr id="17" name="Shape 17"/>
          <p:cNvSpPr/>
          <p:nvPr/>
        </p:nvSpPr>
        <p:spPr>
          <a:xfrm>
            <a:off x="3175" y="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a:spcBef>
                <a:spcPts val="0"/>
              </a:spcBef>
              <a:buNone/>
            </a:pPr>
            <a:endParaRPr/>
          </a:p>
        </p:txBody>
      </p:sp>
      <p:sp>
        <p:nvSpPr>
          <p:cNvPr id="18" name="Shape 18"/>
          <p:cNvSpPr/>
          <p:nvPr/>
        </p:nvSpPr>
        <p:spPr>
          <a:xfrm>
            <a:off x="3175" y="1916906"/>
            <a:ext cx="635000" cy="611981"/>
          </a:xfrm>
          <a:custGeom>
            <a:avLst/>
            <a:gdLst/>
            <a:ahLst/>
            <a:cxnLst/>
            <a:rect l="0" t="0" r="0" b="0"/>
            <a:pathLst>
              <a:path w="400" h="514" extrusionOk="0">
                <a:moveTo>
                  <a:pt x="400" y="0"/>
                </a:moveTo>
                <a:lnTo>
                  <a:pt x="0" y="0"/>
                </a:lnTo>
                <a:lnTo>
                  <a:pt x="0" y="514"/>
                </a:lnTo>
                <a:lnTo>
                  <a:pt x="2" y="514"/>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19" name="Shape 19"/>
          <p:cNvSpPr/>
          <p:nvPr/>
        </p:nvSpPr>
        <p:spPr>
          <a:xfrm>
            <a:off x="3175" y="1307306"/>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a:spcBef>
                <a:spcPts val="0"/>
              </a:spcBef>
              <a:buNone/>
            </a:pPr>
            <a:endParaRPr/>
          </a:p>
        </p:txBody>
      </p:sp>
      <p:sp>
        <p:nvSpPr>
          <p:cNvPr id="20" name="Shape 20"/>
          <p:cNvSpPr/>
          <p:nvPr/>
        </p:nvSpPr>
        <p:spPr>
          <a:xfrm>
            <a:off x="152400" y="1307306"/>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a:spcBef>
                <a:spcPts val="0"/>
              </a:spcBef>
              <a:buNone/>
            </a:pPr>
            <a:endParaRPr/>
          </a:p>
        </p:txBody>
      </p:sp>
      <p:sp>
        <p:nvSpPr>
          <p:cNvPr id="21" name="Shape 21"/>
          <p:cNvSpPr/>
          <p:nvPr/>
        </p:nvSpPr>
        <p:spPr>
          <a:xfrm>
            <a:off x="152400" y="3226593"/>
            <a:ext cx="1317625" cy="609600"/>
          </a:xfrm>
          <a:custGeom>
            <a:avLst/>
            <a:gdLst/>
            <a:ahLst/>
            <a:cxnLst/>
            <a:rect l="0" t="0" r="0" b="0"/>
            <a:pathLst>
              <a:path w="830" h="512" extrusionOk="0">
                <a:moveTo>
                  <a:pt x="830" y="0"/>
                </a:moveTo>
                <a:lnTo>
                  <a:pt x="398" y="0"/>
                </a:lnTo>
                <a:lnTo>
                  <a:pt x="0" y="512"/>
                </a:lnTo>
                <a:lnTo>
                  <a:pt x="432" y="512"/>
                </a:lnTo>
                <a:lnTo>
                  <a:pt x="83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22" name="Shape 22"/>
          <p:cNvSpPr/>
          <p:nvPr/>
        </p:nvSpPr>
        <p:spPr>
          <a:xfrm>
            <a:off x="152400" y="2614612"/>
            <a:ext cx="1317625" cy="611981"/>
          </a:xfrm>
          <a:custGeom>
            <a:avLst/>
            <a:gdLst/>
            <a:ahLst/>
            <a:cxnLst/>
            <a:rect l="0" t="0" r="0" b="0"/>
            <a:pathLst>
              <a:path w="830" h="514" extrusionOk="0">
                <a:moveTo>
                  <a:pt x="432" y="0"/>
                </a:moveTo>
                <a:lnTo>
                  <a:pt x="0" y="0"/>
                </a:lnTo>
                <a:lnTo>
                  <a:pt x="398" y="514"/>
                </a:lnTo>
                <a:lnTo>
                  <a:pt x="830" y="514"/>
                </a:lnTo>
                <a:lnTo>
                  <a:pt x="432"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a:spcBef>
                <a:spcPts val="0"/>
              </a:spcBef>
              <a:buNone/>
            </a:pPr>
            <a:endParaRPr/>
          </a:p>
        </p:txBody>
      </p:sp>
      <p:sp>
        <p:nvSpPr>
          <p:cNvPr id="23" name="Shape 23"/>
          <p:cNvSpPr/>
          <p:nvPr/>
        </p:nvSpPr>
        <p:spPr>
          <a:xfrm>
            <a:off x="984250" y="2614612"/>
            <a:ext cx="1322387" cy="611981"/>
          </a:xfrm>
          <a:custGeom>
            <a:avLst/>
            <a:gdLst/>
            <a:ahLst/>
            <a:cxnLst/>
            <a:rect l="0" t="0" r="0" b="0"/>
            <a:pathLst>
              <a:path w="833" h="514" extrusionOk="0">
                <a:moveTo>
                  <a:pt x="399" y="514"/>
                </a:moveTo>
                <a:lnTo>
                  <a:pt x="833" y="514"/>
                </a:lnTo>
                <a:lnTo>
                  <a:pt x="435" y="0"/>
                </a:lnTo>
                <a:lnTo>
                  <a:pt x="0" y="0"/>
                </a:lnTo>
                <a:lnTo>
                  <a:pt x="399" y="514"/>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a:spcBef>
                <a:spcPts val="0"/>
              </a:spcBef>
              <a:buNone/>
            </a:pPr>
            <a:endParaRPr/>
          </a:p>
        </p:txBody>
      </p:sp>
      <p:sp>
        <p:nvSpPr>
          <p:cNvPr id="24" name="Shape 24"/>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a:spcBef>
                <a:spcPts val="0"/>
              </a:spcBef>
              <a:buNone/>
            </a:pPr>
            <a:endParaRPr/>
          </a:p>
        </p:txBody>
      </p:sp>
      <p:sp>
        <p:nvSpPr>
          <p:cNvPr id="25" name="Shape 25"/>
          <p:cNvSpPr/>
          <p:nvPr/>
        </p:nvSpPr>
        <p:spPr>
          <a:xfrm>
            <a:off x="984250" y="4533900"/>
            <a:ext cx="1322387" cy="609600"/>
          </a:xfrm>
          <a:custGeom>
            <a:avLst/>
            <a:gdLst/>
            <a:ahLst/>
            <a:cxnLst/>
            <a:rect l="0" t="0" r="0" b="0"/>
            <a:pathLst>
              <a:path w="833" h="512" extrusionOk="0">
                <a:moveTo>
                  <a:pt x="399" y="0"/>
                </a:moveTo>
                <a:lnTo>
                  <a:pt x="0" y="512"/>
                </a:lnTo>
                <a:lnTo>
                  <a:pt x="435" y="512"/>
                </a:lnTo>
                <a:lnTo>
                  <a:pt x="833" y="0"/>
                </a:lnTo>
                <a:lnTo>
                  <a:pt x="399"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26" name="Shape 26"/>
          <p:cNvSpPr/>
          <p:nvPr/>
        </p:nvSpPr>
        <p:spPr>
          <a:xfrm>
            <a:off x="984250" y="3924300"/>
            <a:ext cx="1322387" cy="609600"/>
          </a:xfrm>
          <a:custGeom>
            <a:avLst/>
            <a:gdLst/>
            <a:ahLst/>
            <a:cxnLst/>
            <a:rect l="0" t="0" r="0" b="0"/>
            <a:pathLst>
              <a:path w="833" h="512" extrusionOk="0">
                <a:moveTo>
                  <a:pt x="435" y="0"/>
                </a:moveTo>
                <a:lnTo>
                  <a:pt x="0" y="0"/>
                </a:lnTo>
                <a:lnTo>
                  <a:pt x="399" y="512"/>
                </a:lnTo>
                <a:lnTo>
                  <a:pt x="833" y="512"/>
                </a:lnTo>
                <a:lnTo>
                  <a:pt x="435"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a:spcBef>
                <a:spcPts val="0"/>
              </a:spcBef>
              <a:buNone/>
            </a:pPr>
            <a:endParaRPr/>
          </a:p>
        </p:txBody>
      </p:sp>
      <p:sp>
        <p:nvSpPr>
          <p:cNvPr id="27" name="Shape 27"/>
          <p:cNvSpPr/>
          <p:nvPr/>
        </p:nvSpPr>
        <p:spPr>
          <a:xfrm>
            <a:off x="1820863" y="3924300"/>
            <a:ext cx="1317625" cy="609600"/>
          </a:xfrm>
          <a:custGeom>
            <a:avLst/>
            <a:gdLst/>
            <a:ahLst/>
            <a:cxnLst/>
            <a:rect l="0" t="0" r="0" b="0"/>
            <a:pathLst>
              <a:path w="830" h="512" extrusionOk="0">
                <a:moveTo>
                  <a:pt x="434" y="0"/>
                </a:moveTo>
                <a:lnTo>
                  <a:pt x="0" y="0"/>
                </a:lnTo>
                <a:lnTo>
                  <a:pt x="398" y="512"/>
                </a:lnTo>
                <a:lnTo>
                  <a:pt x="830" y="512"/>
                </a:lnTo>
                <a:lnTo>
                  <a:pt x="434"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a:spcBef>
                <a:spcPts val="0"/>
              </a:spcBef>
              <a:buNone/>
            </a:pPr>
            <a:endParaRPr/>
          </a:p>
        </p:txBody>
      </p:sp>
      <p:sp>
        <p:nvSpPr>
          <p:cNvPr id="28" name="Shape 28"/>
          <p:cNvSpPr/>
          <p:nvPr/>
        </p:nvSpPr>
        <p:spPr>
          <a:xfrm>
            <a:off x="3175" y="6096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29" name="Shape 29"/>
          <p:cNvSpPr/>
          <p:nvPr/>
        </p:nvSpPr>
        <p:spPr>
          <a:xfrm>
            <a:off x="152400" y="1916906"/>
            <a:ext cx="1317625" cy="611981"/>
          </a:xfrm>
          <a:custGeom>
            <a:avLst/>
            <a:gdLst/>
            <a:ahLst/>
            <a:cxnLst/>
            <a:rect l="0" t="0" r="0" b="0"/>
            <a:pathLst>
              <a:path w="830" h="514" extrusionOk="0">
                <a:moveTo>
                  <a:pt x="0" y="514"/>
                </a:moveTo>
                <a:lnTo>
                  <a:pt x="432" y="514"/>
                </a:lnTo>
                <a:lnTo>
                  <a:pt x="830" y="0"/>
                </a:lnTo>
                <a:lnTo>
                  <a:pt x="398" y="0"/>
                </a:lnTo>
                <a:lnTo>
                  <a:pt x="0" y="514"/>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0" name="Shape 30"/>
          <p:cNvSpPr/>
          <p:nvPr/>
        </p:nvSpPr>
        <p:spPr>
          <a:xfrm>
            <a:off x="984250" y="3226593"/>
            <a:ext cx="1322387" cy="609600"/>
          </a:xfrm>
          <a:custGeom>
            <a:avLst/>
            <a:gdLst/>
            <a:ahLst/>
            <a:cxnLst/>
            <a:rect l="0" t="0" r="0" b="0"/>
            <a:pathLst>
              <a:path w="833" h="512" extrusionOk="0">
                <a:moveTo>
                  <a:pt x="0" y="512"/>
                </a:moveTo>
                <a:lnTo>
                  <a:pt x="435" y="512"/>
                </a:lnTo>
                <a:lnTo>
                  <a:pt x="833" y="0"/>
                </a:lnTo>
                <a:lnTo>
                  <a:pt x="399" y="0"/>
                </a:lnTo>
                <a:lnTo>
                  <a:pt x="0" y="512"/>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1" name="Shape 31"/>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2" name="Shape 32"/>
          <p:cNvSpPr/>
          <p:nvPr/>
        </p:nvSpPr>
        <p:spPr>
          <a:xfrm>
            <a:off x="1820863" y="4533900"/>
            <a:ext cx="1317625" cy="609600"/>
          </a:xfrm>
          <a:custGeom>
            <a:avLst/>
            <a:gdLst/>
            <a:ahLst/>
            <a:cxnLst/>
            <a:rect l="0" t="0" r="0" b="0"/>
            <a:pathLst>
              <a:path w="830" h="512" extrusionOk="0">
                <a:moveTo>
                  <a:pt x="398" y="0"/>
                </a:moveTo>
                <a:lnTo>
                  <a:pt x="0" y="512"/>
                </a:lnTo>
                <a:lnTo>
                  <a:pt x="434"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3" name="Shape 33"/>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4" name="Shape 34"/>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35" name="Shape 35"/>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a:spcBef>
                <a:spcPts val="0"/>
              </a:spcBef>
              <a:buNone/>
            </a:pPr>
            <a:endParaRPr/>
          </a:p>
        </p:txBody>
      </p:sp>
      <p:sp>
        <p:nvSpPr>
          <p:cNvPr id="36" name="Shape 36"/>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a:spcBef>
                <a:spcPts val="0"/>
              </a:spcBef>
              <a:buNone/>
            </a:pPr>
            <a:endParaRPr/>
          </a:p>
        </p:txBody>
      </p:sp>
      <p:sp>
        <p:nvSpPr>
          <p:cNvPr id="37" name="Shape 37"/>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a:spcBef>
                <a:spcPts val="0"/>
              </a:spcBef>
              <a:buNone/>
            </a:pPr>
            <a:endParaRPr/>
          </a:p>
        </p:txBody>
      </p:sp>
      <p:sp>
        <p:nvSpPr>
          <p:cNvPr id="38" name="Shape 38"/>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a:spcBef>
                <a:spcPts val="0"/>
              </a:spcBef>
              <a:buNone/>
            </a:pPr>
            <a:endParaRPr/>
          </a:p>
        </p:txBody>
      </p:sp>
      <p:sp>
        <p:nvSpPr>
          <p:cNvPr id="39" name="Shape 39"/>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40" name="Shape 40"/>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900000" scaled="0"/>
          </a:gradFill>
          <a:ln>
            <a:noFill/>
          </a:ln>
        </p:spPr>
        <p:txBody>
          <a:bodyPr lIns="91425" tIns="45700" rIns="91425" bIns="45700" anchor="t" anchorCtr="0">
            <a:noAutofit/>
          </a:bodyPr>
          <a:lstStyle/>
          <a:p>
            <a:pPr>
              <a:spcBef>
                <a:spcPts val="0"/>
              </a:spcBef>
              <a:buNone/>
            </a:pPr>
            <a:endParaRPr/>
          </a:p>
        </p:txBody>
      </p:sp>
      <p:sp>
        <p:nvSpPr>
          <p:cNvPr id="41" name="Shape 41"/>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a:spcBef>
                <a:spcPts val="0"/>
              </a:spcBef>
              <a:buNone/>
            </a:pPr>
            <a:endParaRPr/>
          </a:p>
        </p:txBody>
      </p:sp>
      <p:sp>
        <p:nvSpPr>
          <p:cNvPr id="42" name="Shape 42"/>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43" name="Shape 4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687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body" idx="1"/>
          </p:nvPr>
        </p:nvSpPr>
        <p:spPr>
          <a:xfrm>
            <a:off x="457200" y="1200150"/>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7" name="Shape 47"/>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a:spcBef>
                <a:spcPts val="0"/>
              </a:spcBef>
              <a:buNone/>
            </a:pPr>
            <a:endParaRPr/>
          </a:p>
        </p:txBody>
      </p:sp>
      <p:sp>
        <p:nvSpPr>
          <p:cNvPr id="48" name="Shape 48"/>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a:spcBef>
                <a:spcPts val="0"/>
              </a:spcBef>
              <a:buNone/>
            </a:pPr>
            <a:endParaRPr/>
          </a:p>
        </p:txBody>
      </p:sp>
      <p:sp>
        <p:nvSpPr>
          <p:cNvPr id="49" name="Shape 49"/>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50" name="Shape 50"/>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51" name="Shape 5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687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4" name="Shape 54"/>
          <p:cNvSpPr txBox="1">
            <a:spLocks noGrp="1"/>
          </p:cNvSpPr>
          <p:nvPr>
            <p:ph type="body" idx="1"/>
          </p:nvPr>
        </p:nvSpPr>
        <p:spPr>
          <a:xfrm>
            <a:off x="457200" y="1200150"/>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55" name="Shape 55"/>
          <p:cNvSpPr txBox="1">
            <a:spLocks noGrp="1"/>
          </p:cNvSpPr>
          <p:nvPr>
            <p:ph type="body" idx="2"/>
          </p:nvPr>
        </p:nvSpPr>
        <p:spPr>
          <a:xfrm>
            <a:off x="4648200" y="1200150"/>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56" name="Shape 56"/>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a:spcBef>
                <a:spcPts val="0"/>
              </a:spcBef>
              <a:buNone/>
            </a:pPr>
            <a:endParaRPr/>
          </a:p>
        </p:txBody>
      </p:sp>
      <p:sp>
        <p:nvSpPr>
          <p:cNvPr id="57" name="Shape 57"/>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a:spcBef>
                <a:spcPts val="0"/>
              </a:spcBef>
              <a:buNone/>
            </a:pPr>
            <a:endParaRPr/>
          </a:p>
        </p:txBody>
      </p:sp>
      <p:sp>
        <p:nvSpPr>
          <p:cNvPr id="58" name="Shape 58"/>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59" name="Shape 59"/>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60" name="Shape 6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687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3" name="Shape 63"/>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a:spcBef>
                <a:spcPts val="0"/>
              </a:spcBef>
              <a:buNone/>
            </a:pPr>
            <a:endParaRPr/>
          </a:p>
        </p:txBody>
      </p:sp>
      <p:sp>
        <p:nvSpPr>
          <p:cNvPr id="64" name="Shape 64"/>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65" name="Shape 65"/>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66" name="Shape 66"/>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a:spcBef>
                <a:spcPts val="0"/>
              </a:spcBef>
              <a:buNone/>
            </a:pPr>
            <a:endParaRPr/>
          </a:p>
        </p:txBody>
      </p:sp>
      <p:sp>
        <p:nvSpPr>
          <p:cNvPr id="67" name="Shape 67"/>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a:spcBef>
                <a:spcPts val="0"/>
              </a:spcBef>
              <a:buNone/>
            </a:pPr>
            <a:endParaRPr/>
          </a:p>
        </p:txBody>
      </p:sp>
      <p:sp>
        <p:nvSpPr>
          <p:cNvPr id="68" name="Shape 68"/>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a:spcBef>
                <a:spcPts val="0"/>
              </a:spcBef>
              <a:buNone/>
            </a:pPr>
            <a:endParaRPr/>
          </a:p>
        </p:txBody>
      </p:sp>
      <p:sp>
        <p:nvSpPr>
          <p:cNvPr id="69" name="Shape 69"/>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70" name="Shape 70"/>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71" name="Shape 7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1574800" y="3320653"/>
            <a:ext cx="5486399" cy="513300"/>
          </a:xfrm>
          <a:prstGeom prst="rect">
            <a:avLst/>
          </a:prstGeom>
        </p:spPr>
        <p:txBody>
          <a:bodyPr lIns="91425" tIns="91425" rIns="91425" bIns="91425" anchor="t" anchorCtr="0"/>
          <a:lstStyle>
            <a:lvl1pPr algn="ctr">
              <a:spcBef>
                <a:spcPts val="0"/>
              </a:spcBef>
              <a:buSzPct val="100000"/>
              <a:buNone/>
              <a:defRPr sz="1800"/>
            </a:lvl1pPr>
          </a:lstStyle>
          <a:p>
            <a:endParaRPr/>
          </a:p>
        </p:txBody>
      </p:sp>
      <p:sp>
        <p:nvSpPr>
          <p:cNvPr id="74" name="Shape 74"/>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a:spcBef>
                <a:spcPts val="0"/>
              </a:spcBef>
              <a:buNone/>
            </a:pPr>
            <a:endParaRPr/>
          </a:p>
        </p:txBody>
      </p:sp>
      <p:sp>
        <p:nvSpPr>
          <p:cNvPr id="75" name="Shape 75"/>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76" name="Shape 76"/>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77" name="Shape 77"/>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a:spcBef>
                <a:spcPts val="0"/>
              </a:spcBef>
              <a:buNone/>
            </a:pPr>
            <a:endParaRPr/>
          </a:p>
        </p:txBody>
      </p:sp>
      <p:sp>
        <p:nvSpPr>
          <p:cNvPr id="78" name="Shape 78"/>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a:spcBef>
                <a:spcPts val="0"/>
              </a:spcBef>
              <a:buNone/>
            </a:pPr>
            <a:endParaRPr/>
          </a:p>
        </p:txBody>
      </p:sp>
      <p:sp>
        <p:nvSpPr>
          <p:cNvPr id="79" name="Shape 79"/>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a:spcBef>
                <a:spcPts val="0"/>
              </a:spcBef>
              <a:buNone/>
            </a:pPr>
            <a:endParaRPr/>
          </a:p>
        </p:txBody>
      </p:sp>
      <p:sp>
        <p:nvSpPr>
          <p:cNvPr id="80" name="Shape 80"/>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81" name="Shape 81"/>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82" name="Shape 8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890DA"/>
            </a:gs>
            <a:gs pos="100000">
              <a:schemeClr val="dk2"/>
            </a:gs>
          </a:gsLst>
          <a:path path="circle">
            <a:fillToRect t="100000" r="100000"/>
          </a:path>
          <a:tileRect l="-100000" b="-100000"/>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a:spcBef>
                <a:spcPts val="0"/>
              </a:spcBef>
              <a:buClr>
                <a:schemeClr val="lt1"/>
              </a:buClr>
              <a:buSzPct val="100000"/>
              <a:buNone/>
              <a:defRPr sz="3600">
                <a:solidFill>
                  <a:schemeClr val="lt1"/>
                </a:solidFill>
              </a:defRPr>
            </a:lvl1pPr>
            <a:lvl2pPr>
              <a:spcBef>
                <a:spcPts val="0"/>
              </a:spcBef>
              <a:buClr>
                <a:schemeClr val="lt1"/>
              </a:buClr>
              <a:buSzPct val="100000"/>
              <a:buNone/>
              <a:defRPr sz="3600">
                <a:solidFill>
                  <a:schemeClr val="lt1"/>
                </a:solidFill>
              </a:defRPr>
            </a:lvl2pPr>
            <a:lvl3pPr>
              <a:spcBef>
                <a:spcPts val="0"/>
              </a:spcBef>
              <a:buClr>
                <a:schemeClr val="lt1"/>
              </a:buClr>
              <a:buSzPct val="100000"/>
              <a:buNone/>
              <a:defRPr sz="3600">
                <a:solidFill>
                  <a:schemeClr val="lt1"/>
                </a:solidFill>
              </a:defRPr>
            </a:lvl3pPr>
            <a:lvl4pPr>
              <a:spcBef>
                <a:spcPts val="0"/>
              </a:spcBef>
              <a:buClr>
                <a:schemeClr val="lt1"/>
              </a:buClr>
              <a:buSzPct val="100000"/>
              <a:buNone/>
              <a:defRPr sz="3600">
                <a:solidFill>
                  <a:schemeClr val="lt1"/>
                </a:solidFill>
              </a:defRPr>
            </a:lvl4pPr>
            <a:lvl5pPr>
              <a:spcBef>
                <a:spcPts val="0"/>
              </a:spcBef>
              <a:buClr>
                <a:schemeClr val="lt1"/>
              </a:buClr>
              <a:buSzPct val="100000"/>
              <a:buNone/>
              <a:defRPr sz="3600">
                <a:solidFill>
                  <a:schemeClr val="lt1"/>
                </a:solidFill>
              </a:defRPr>
            </a:lvl5pPr>
            <a:lvl6pPr>
              <a:spcBef>
                <a:spcPts val="0"/>
              </a:spcBef>
              <a:buClr>
                <a:schemeClr val="lt1"/>
              </a:buClr>
              <a:buSzPct val="100000"/>
              <a:buNone/>
              <a:defRPr sz="3600">
                <a:solidFill>
                  <a:schemeClr val="lt1"/>
                </a:solidFill>
              </a:defRPr>
            </a:lvl6pPr>
            <a:lvl7pPr>
              <a:spcBef>
                <a:spcPts val="0"/>
              </a:spcBef>
              <a:buClr>
                <a:schemeClr val="lt1"/>
              </a:buClr>
              <a:buSzPct val="100000"/>
              <a:buNone/>
              <a:defRPr sz="3600">
                <a:solidFill>
                  <a:schemeClr val="lt1"/>
                </a:solidFill>
              </a:defRPr>
            </a:lvl7pPr>
            <a:lvl8pPr>
              <a:spcBef>
                <a:spcPts val="0"/>
              </a:spcBef>
              <a:buClr>
                <a:schemeClr val="lt1"/>
              </a:buClr>
              <a:buSzPct val="100000"/>
              <a:buNone/>
              <a:defRPr sz="3600">
                <a:solidFill>
                  <a:schemeClr val="lt1"/>
                </a:solidFill>
              </a:defRPr>
            </a:lvl8pPr>
            <a:lvl9pPr>
              <a:spcBef>
                <a:spcPts val="0"/>
              </a:spcBef>
              <a:buClr>
                <a:schemeClr val="lt1"/>
              </a:buClr>
              <a:buSzPct val="100000"/>
              <a:buNone/>
              <a:defRPr sz="3600">
                <a:solidFill>
                  <a:schemeClr val="lt1"/>
                </a:solidFill>
              </a:defRPr>
            </a:lvl9pPr>
          </a:lstStyle>
          <a:p>
            <a:endParaRPr/>
          </a:p>
        </p:txBody>
      </p:sp>
      <p:sp>
        <p:nvSpPr>
          <p:cNvPr id="6" name="Shape 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lt1"/>
              </a:buClr>
              <a:buSzPct val="100000"/>
              <a:defRPr sz="3200">
                <a:solidFill>
                  <a:schemeClr val="lt1"/>
                </a:solidFill>
              </a:defRPr>
            </a:lvl1pPr>
            <a:lvl2pPr>
              <a:spcBef>
                <a:spcPts val="560"/>
              </a:spcBef>
              <a:buClr>
                <a:schemeClr val="lt1"/>
              </a:buClr>
              <a:buSzPct val="100000"/>
              <a:defRPr sz="2800">
                <a:solidFill>
                  <a:schemeClr val="lt1"/>
                </a:solidFill>
              </a:defRPr>
            </a:lvl2pPr>
            <a:lvl3pPr>
              <a:spcBef>
                <a:spcPts val="480"/>
              </a:spcBef>
              <a:buClr>
                <a:schemeClr val="lt1"/>
              </a:buClr>
              <a:buSzPct val="100000"/>
              <a:defRPr sz="2400">
                <a:solidFill>
                  <a:schemeClr val="lt1"/>
                </a:solidFill>
              </a:defRPr>
            </a:lvl3pPr>
            <a:lvl4pPr>
              <a:spcBef>
                <a:spcPts val="400"/>
              </a:spcBef>
              <a:buClr>
                <a:schemeClr val="lt1"/>
              </a:buClr>
              <a:buSzPct val="100000"/>
              <a:defRPr sz="2000">
                <a:solidFill>
                  <a:schemeClr val="lt1"/>
                </a:solidFill>
              </a:defRPr>
            </a:lvl4pPr>
            <a:lvl5pPr>
              <a:spcBef>
                <a:spcPts val="400"/>
              </a:spcBef>
              <a:buClr>
                <a:schemeClr val="lt1"/>
              </a:buClr>
              <a:buSzPct val="100000"/>
              <a:defRPr sz="2000">
                <a:solidFill>
                  <a:schemeClr val="lt1"/>
                </a:solidFill>
              </a:defRPr>
            </a:lvl5pPr>
            <a:lvl6pPr>
              <a:spcBef>
                <a:spcPts val="400"/>
              </a:spcBef>
              <a:buClr>
                <a:schemeClr val="lt1"/>
              </a:buClr>
              <a:buSzPct val="100000"/>
              <a:defRPr sz="2000">
                <a:solidFill>
                  <a:schemeClr val="lt1"/>
                </a:solidFill>
              </a:defRPr>
            </a:lvl6pPr>
            <a:lvl7pPr>
              <a:spcBef>
                <a:spcPts val="400"/>
              </a:spcBef>
              <a:buClr>
                <a:schemeClr val="lt1"/>
              </a:buClr>
              <a:buSzPct val="100000"/>
              <a:defRPr sz="2000">
                <a:solidFill>
                  <a:schemeClr val="lt1"/>
                </a:solidFill>
              </a:defRPr>
            </a:lvl7pPr>
            <a:lvl8pPr>
              <a:spcBef>
                <a:spcPts val="400"/>
              </a:spcBef>
              <a:buClr>
                <a:schemeClr val="lt1"/>
              </a:buClr>
              <a:buSzPct val="100000"/>
              <a:defRPr sz="2000">
                <a:solidFill>
                  <a:schemeClr val="lt1"/>
                </a:solidFill>
              </a:defRPr>
            </a:lvl8pPr>
            <a:lvl9pPr>
              <a:spcBef>
                <a:spcPts val="400"/>
              </a:spcBef>
              <a:buClr>
                <a:schemeClr val="lt1"/>
              </a:buClr>
              <a:buSzPct val="100000"/>
              <a:defRPr sz="2000">
                <a:solidFill>
                  <a:schemeClr val="lt1"/>
                </a:solidFill>
              </a:defRPr>
            </a:lvl9pPr>
          </a:lstStyle>
          <a:p>
            <a:endParaRPr/>
          </a:p>
        </p:txBody>
      </p:sp>
      <p:sp>
        <p:nvSpPr>
          <p:cNvPr id="7" name="Shape 7"/>
          <p:cNvSpPr/>
          <p:nvPr/>
        </p:nvSpPr>
        <p:spPr>
          <a:xfrm>
            <a:off x="0" y="0"/>
            <a:ext cx="3135299" cy="5143499"/>
          </a:xfrm>
          <a:prstGeom prst="rect">
            <a:avLst/>
          </a:prstGeom>
          <a:noFill/>
          <a:ln>
            <a:noFill/>
          </a:ln>
        </p:spPr>
        <p:txBody>
          <a:bodyPr lIns="91425" tIns="45700" rIns="91425" bIns="45700" anchor="t" anchorCtr="0">
            <a:noAutofit/>
          </a:bodyPr>
          <a:lstStyle/>
          <a:p>
            <a:pPr>
              <a:spcBef>
                <a:spcPts val="0"/>
              </a:spcBef>
              <a:buNone/>
            </a:pPr>
            <a:endParaRPr/>
          </a:p>
        </p:txBody>
      </p:sp>
      <p:sp>
        <p:nvSpPr>
          <p:cNvPr id="8" name="Shape 8"/>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9" name="Shape 9"/>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a:spcBef>
                <a:spcPts val="0"/>
              </a:spcBef>
              <a:buNone/>
            </a:pPr>
            <a:endParaRPr/>
          </a:p>
        </p:txBody>
      </p:sp>
      <p:sp>
        <p:nvSpPr>
          <p:cNvPr id="10" name="Shape 10"/>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900000" scaled="0"/>
          </a:gradFill>
          <a:ln>
            <a:noFill/>
          </a:ln>
        </p:spPr>
        <p:txBody>
          <a:bodyPr lIns="91425" tIns="45700" rIns="91425" bIns="45700" anchor="t" anchorCtr="0">
            <a:noAutofit/>
          </a:bodyPr>
          <a:lstStyle/>
          <a:p>
            <a:pPr>
              <a:spcBef>
                <a:spcPts val="0"/>
              </a:spcBef>
              <a:buNone/>
            </a:pPr>
            <a:endParaRPr/>
          </a:p>
        </p:txBody>
      </p:sp>
      <p:sp>
        <p:nvSpPr>
          <p:cNvPr id="11" name="Shape 11"/>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a:spcBef>
                <a:spcPts val="0"/>
              </a:spcBef>
              <a:buNone/>
            </a:pPr>
            <a:endParaRPr/>
          </a:p>
        </p:txBody>
      </p:sp>
      <p:sp>
        <p:nvSpPr>
          <p:cNvPr id="12" name="Shape 12"/>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lt1"/>
                </a:solidFill>
              </a:rPr>
              <a:t>‹#›</a:t>
            </a:fld>
            <a:endParaRPr lang="en" sz="1300">
              <a:solidFill>
                <a:schemeClr val="lt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ww.nancypenchev.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bcya.com/word_clouds.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billofrightsinstitute.org/resources/student-resources/play-games/madisons-notes-are-miss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Rk9l-rqSwg39fcmMsV21IynfYcNlPqHjjPaNovVqwE/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www.nancypenchev.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nancypenchev@gmail.com" TargetMode="External"/><Relationship Id="rId4" Type="http://schemas.openxmlformats.org/officeDocument/2006/relationships/hyperlink" Target="http://www.nancypenchev.edublogs.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1341900" y="1095850"/>
            <a:ext cx="7055999" cy="1102500"/>
          </a:xfrm>
          <a:prstGeom prst="rect">
            <a:avLst/>
          </a:prstGeom>
        </p:spPr>
        <p:txBody>
          <a:bodyPr lIns="91425" tIns="91425" rIns="91425" bIns="91425" anchor="b" anchorCtr="0">
            <a:noAutofit/>
          </a:bodyPr>
          <a:lstStyle/>
          <a:p>
            <a:pPr lvl="0" rtl="0">
              <a:lnSpc>
                <a:spcPct val="130000"/>
              </a:lnSpc>
              <a:spcBef>
                <a:spcPts val="0"/>
              </a:spcBef>
              <a:buNone/>
            </a:pPr>
            <a:r>
              <a:rPr lang="en" sz="3600">
                <a:solidFill>
                  <a:srgbClr val="FFFF00"/>
                </a:solidFill>
              </a:rPr>
              <a:t>Literacy Days the Excite and Expand the Mind</a:t>
            </a:r>
          </a:p>
        </p:txBody>
      </p:sp>
      <p:sp>
        <p:nvSpPr>
          <p:cNvPr id="87" name="Shape 87"/>
          <p:cNvSpPr txBox="1">
            <a:spLocks noGrp="1"/>
          </p:cNvSpPr>
          <p:nvPr>
            <p:ph type="subTitle" idx="1"/>
          </p:nvPr>
        </p:nvSpPr>
        <p:spPr>
          <a:xfrm>
            <a:off x="2341475" y="2275552"/>
            <a:ext cx="6400799" cy="871800"/>
          </a:xfrm>
          <a:prstGeom prst="rect">
            <a:avLst/>
          </a:prstGeom>
        </p:spPr>
        <p:txBody>
          <a:bodyPr lIns="91425" tIns="91425" rIns="91425" bIns="91425" anchor="t" anchorCtr="0">
            <a:noAutofit/>
          </a:bodyPr>
          <a:lstStyle/>
          <a:p>
            <a:pPr rtl="0">
              <a:spcBef>
                <a:spcPts val="0"/>
              </a:spcBef>
              <a:buNone/>
            </a:pPr>
            <a:r>
              <a:rPr lang="en"/>
              <a:t>Florida Reading Association</a:t>
            </a:r>
          </a:p>
          <a:p>
            <a:pPr rtl="0">
              <a:spcBef>
                <a:spcPts val="0"/>
              </a:spcBef>
              <a:buNone/>
            </a:pPr>
            <a:r>
              <a:rPr lang="en"/>
              <a:t>2015 Conference</a:t>
            </a:r>
          </a:p>
          <a:p>
            <a:pPr rtl="0">
              <a:spcBef>
                <a:spcPts val="0"/>
              </a:spcBef>
              <a:buNone/>
            </a:pPr>
            <a:endParaRPr/>
          </a:p>
          <a:p>
            <a:pPr algn="ctr" rtl="0">
              <a:spcBef>
                <a:spcPts val="0"/>
              </a:spcBef>
              <a:buNone/>
            </a:pPr>
            <a:r>
              <a:rPr lang="en"/>
              <a:t>Nancy Penchev</a:t>
            </a:r>
          </a:p>
          <a:p>
            <a:pPr algn="ctr" rtl="0">
              <a:spcBef>
                <a:spcPts val="0"/>
              </a:spcBef>
              <a:buNone/>
            </a:pPr>
            <a:r>
              <a:rPr lang="en" u="sng">
                <a:solidFill>
                  <a:schemeClr val="hlink"/>
                </a:solidFill>
                <a:hlinkClick r:id="rId3"/>
              </a:rPr>
              <a:t>www.nancypenchev.com</a:t>
            </a:r>
          </a:p>
          <a:p>
            <a:pPr algn="ctr">
              <a:spcBef>
                <a:spcPts val="0"/>
              </a:spcBef>
              <a:buNone/>
            </a:pPr>
            <a:r>
              <a:rPr lang="en" sz="1800"/>
              <a:t>*presentation is located here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Activities</a:t>
            </a:r>
          </a:p>
        </p:txBody>
      </p:sp>
      <p:sp>
        <p:nvSpPr>
          <p:cNvPr id="141" name="Shape 14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a:solidFill>
                  <a:srgbClr val="F1C232"/>
                </a:solidFill>
              </a:rPr>
              <a:t>South Africa</a:t>
            </a:r>
          </a:p>
          <a:p>
            <a:pPr lvl="0" rtl="0">
              <a:lnSpc>
                <a:spcPct val="115000"/>
              </a:lnSpc>
              <a:spcBef>
                <a:spcPts val="0"/>
              </a:spcBef>
              <a:buNone/>
            </a:pPr>
            <a:r>
              <a:rPr lang="en" sz="1800" u="sng">
                <a:solidFill>
                  <a:srgbClr val="F1C232"/>
                </a:solidFill>
              </a:rPr>
              <a:t>Marriage of the Rain Goddess</a:t>
            </a:r>
            <a:r>
              <a:rPr lang="en" sz="1800">
                <a:solidFill>
                  <a:srgbClr val="F1C232"/>
                </a:solidFill>
              </a:rPr>
              <a:t> is about a rain goddess named Mbabo Mwana Waresa who live in the clouds and was lonely. She wants someone that is worthy of her love. From the sky, Mbabo looks down and sees a happy cattle herder, Thandiwe. She sends him love letters with her colorful beads. For our activity, we will have our students make a beaded bracelet and draw a colorful picture.</a:t>
            </a:r>
          </a:p>
          <a:p>
            <a:pPr lvl="0" rtl="0">
              <a:lnSpc>
                <a:spcPct val="115000"/>
              </a:lnSpc>
              <a:spcBef>
                <a:spcPts val="0"/>
              </a:spcBef>
              <a:buNone/>
            </a:pPr>
            <a:endParaRPr sz="1800">
              <a:solidFill>
                <a:srgbClr val="F1C232"/>
              </a:solidFill>
            </a:endParaRPr>
          </a:p>
          <a:p>
            <a:pPr lvl="0" rtl="0">
              <a:lnSpc>
                <a:spcPct val="115000"/>
              </a:lnSpc>
              <a:spcBef>
                <a:spcPts val="0"/>
              </a:spcBef>
              <a:buNone/>
            </a:pPr>
            <a:r>
              <a:rPr lang="en" sz="1800">
                <a:solidFill>
                  <a:srgbClr val="2BC4F3"/>
                </a:solidFill>
              </a:rPr>
              <a:t>Russia</a:t>
            </a:r>
          </a:p>
          <a:p>
            <a:pPr lvl="0" rtl="0">
              <a:spcBef>
                <a:spcPts val="0"/>
              </a:spcBef>
              <a:buNone/>
            </a:pPr>
            <a:r>
              <a:rPr lang="en" sz="1800">
                <a:solidFill>
                  <a:srgbClr val="2BC4F3"/>
                </a:solidFill>
              </a:rPr>
              <a:t>Story about The Magic Gold Fish.  Students will be rotating between stations learning about the Russian culture, currency,clothing, food.</a:t>
            </a:r>
          </a:p>
          <a:p>
            <a:pPr lvl="0" rtl="0">
              <a:lnSpc>
                <a:spcPct val="115000"/>
              </a:lnSpc>
              <a:spcBef>
                <a:spcPts val="0"/>
              </a:spcBef>
              <a:buNone/>
            </a:pPr>
            <a:endParaRPr sz="1800">
              <a:solidFill>
                <a:srgbClr val="F1C232"/>
              </a:solidFill>
            </a:endParaRPr>
          </a:p>
          <a:p>
            <a:pPr lvl="0">
              <a:lnSpc>
                <a:spcPct val="115000"/>
              </a:lnSpc>
              <a:spcBef>
                <a:spcPts val="0"/>
              </a:spcBef>
              <a:buClr>
                <a:schemeClr val="dk1"/>
              </a:buClr>
              <a:buFont typeface="Arial"/>
              <a:buNone/>
            </a:pPr>
            <a:endParaRPr sz="1800">
              <a:solidFill>
                <a:srgbClr val="F1C232"/>
              </a:solidFil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225625" y="161500"/>
            <a:ext cx="8461199" cy="4668900"/>
          </a:xfrm>
          <a:prstGeom prst="rect">
            <a:avLst/>
          </a:prstGeom>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a:solidFill>
                  <a:srgbClr val="EFEFEF"/>
                </a:solidFill>
              </a:rPr>
              <a:t>Venezuela</a:t>
            </a:r>
          </a:p>
          <a:p>
            <a:pPr lvl="0" rtl="0">
              <a:lnSpc>
                <a:spcPct val="115000"/>
              </a:lnSpc>
              <a:spcBef>
                <a:spcPts val="0"/>
              </a:spcBef>
              <a:buNone/>
            </a:pPr>
            <a:r>
              <a:rPr lang="en" sz="1800">
                <a:solidFill>
                  <a:srgbClr val="EFEFEF"/>
                </a:solidFill>
              </a:rPr>
              <a:t>I will be reading in Spanish and English the legend </a:t>
            </a:r>
            <a:r>
              <a:rPr lang="en" sz="1800" u="sng">
                <a:solidFill>
                  <a:srgbClr val="EFEFEF"/>
                </a:solidFill>
              </a:rPr>
              <a:t>Wings and Dreams: the Legend of Angel Falls.  </a:t>
            </a:r>
            <a:r>
              <a:rPr lang="en" sz="1800">
                <a:solidFill>
                  <a:srgbClr val="EFEFEF"/>
                </a:solidFill>
              </a:rPr>
              <a:t>We will play Venezuelan music. In smaller groups, we  will show them crafts and items typical of the indigenous people of Venezuela, play a bingo game, read other books in Spanish.</a:t>
            </a:r>
          </a:p>
          <a:p>
            <a:pPr lvl="0" rtl="0">
              <a:lnSpc>
                <a:spcPct val="115000"/>
              </a:lnSpc>
              <a:spcBef>
                <a:spcPts val="0"/>
              </a:spcBef>
              <a:buNone/>
            </a:pPr>
            <a:endParaRPr sz="1800">
              <a:solidFill>
                <a:srgbClr val="FFFF00"/>
              </a:solidFill>
            </a:endParaRPr>
          </a:p>
          <a:p>
            <a:pPr lvl="0" rtl="0">
              <a:lnSpc>
                <a:spcPct val="115000"/>
              </a:lnSpc>
              <a:spcBef>
                <a:spcPts val="0"/>
              </a:spcBef>
              <a:buNone/>
            </a:pPr>
            <a:r>
              <a:rPr lang="en" sz="1800">
                <a:solidFill>
                  <a:srgbClr val="FFFF00"/>
                </a:solidFill>
              </a:rPr>
              <a:t>Canada ABCs- A book about the people and places of Canada</a:t>
            </a:r>
          </a:p>
          <a:p>
            <a:pPr lvl="0" rtl="0">
              <a:lnSpc>
                <a:spcPct val="115000"/>
              </a:lnSpc>
              <a:spcBef>
                <a:spcPts val="0"/>
              </a:spcBef>
              <a:buNone/>
            </a:pPr>
            <a:r>
              <a:rPr lang="en" sz="1800">
                <a:solidFill>
                  <a:srgbClr val="FFFF00"/>
                </a:solidFill>
              </a:rPr>
              <a:t>The students will complete a package about Canada that they may take home (color the flag, Canadian vocabulary, Canadian word search..etc)</a:t>
            </a:r>
          </a:p>
          <a:p>
            <a:pPr lvl="0" rtl="0">
              <a:lnSpc>
                <a:spcPct val="115000"/>
              </a:lnSpc>
              <a:spcBef>
                <a:spcPts val="0"/>
              </a:spcBef>
              <a:buNone/>
            </a:pPr>
            <a:endParaRPr sz="1800">
              <a:solidFill>
                <a:srgbClr val="FFFF00"/>
              </a:solidFill>
            </a:endParaRPr>
          </a:p>
          <a:p>
            <a:pPr lvl="0" rtl="0">
              <a:lnSpc>
                <a:spcPct val="115000"/>
              </a:lnSpc>
              <a:spcBef>
                <a:spcPts val="0"/>
              </a:spcBef>
              <a:buNone/>
            </a:pPr>
            <a:r>
              <a:rPr lang="en" sz="1800">
                <a:solidFill>
                  <a:schemeClr val="accent6"/>
                </a:solidFill>
              </a:rPr>
              <a:t>Colombia </a:t>
            </a:r>
          </a:p>
          <a:p>
            <a:pPr lvl="0">
              <a:lnSpc>
                <a:spcPct val="115000"/>
              </a:lnSpc>
              <a:spcBef>
                <a:spcPts val="0"/>
              </a:spcBef>
              <a:buClr>
                <a:schemeClr val="dk1"/>
              </a:buClr>
              <a:buSzPct val="61111"/>
              <a:buFont typeface="Arial"/>
              <a:buNone/>
            </a:pPr>
            <a:r>
              <a:rPr lang="en" sz="1800">
                <a:solidFill>
                  <a:schemeClr val="accent6"/>
                </a:solidFill>
              </a:rPr>
              <a:t>Tell The Legend of the Colombia Mermaid. It dates back to 1917 and tells the story of a young girl who defies her parents and went swimming in the river on Good Friday. We will also do a scavenger hunt and create a book on Colombia that each student will bring home</a:t>
            </a:r>
            <a:r>
              <a:rPr lang="en" sz="1800">
                <a:solidFill>
                  <a:srgbClr val="FF00FF"/>
                </a:solidFil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1104400" y="492923"/>
            <a:ext cx="6517573" cy="42608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Constitution Day</a:t>
            </a:r>
          </a:p>
        </p:txBody>
      </p:sp>
      <p:sp>
        <p:nvSpPr>
          <p:cNvPr id="157" name="Shape 15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r>
              <a:rPr lang="en"/>
              <a:t>*Each child traced their hand in a certain color and wrote how they planned to be a good citizen. We put them all together to create the American flag.</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Constitution Day</a:t>
            </a:r>
          </a:p>
        </p:txBody>
      </p:sp>
      <p:sp>
        <p:nvSpPr>
          <p:cNvPr id="163" name="Shape 16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42900" rtl="0">
              <a:lnSpc>
                <a:spcPct val="115000"/>
              </a:lnSpc>
              <a:spcBef>
                <a:spcPts val="0"/>
              </a:spcBef>
              <a:buClr>
                <a:srgbClr val="FFFF00"/>
              </a:buClr>
              <a:buSzPct val="100000"/>
              <a:buChar char="●"/>
            </a:pPr>
            <a:r>
              <a:rPr lang="en" sz="1800">
                <a:solidFill>
                  <a:srgbClr val="FFFF00"/>
                </a:solidFill>
              </a:rPr>
              <a:t>Responsibility quilt- each person gets a square and designs a good citizen, put together for a class quilt </a:t>
            </a:r>
          </a:p>
          <a:p>
            <a:pPr marL="457200" lvl="0" indent="-342900" rtl="0">
              <a:lnSpc>
                <a:spcPct val="115000"/>
              </a:lnSpc>
              <a:spcBef>
                <a:spcPts val="0"/>
              </a:spcBef>
              <a:buClr>
                <a:srgbClr val="FFFF00"/>
              </a:buClr>
              <a:buSzPct val="100000"/>
              <a:buChar char="●"/>
            </a:pPr>
            <a:r>
              <a:rPr lang="en" sz="1800" b="1">
                <a:solidFill>
                  <a:srgbClr val="FFFF00"/>
                </a:solidFill>
              </a:rPr>
              <a:t>Read </a:t>
            </a:r>
            <a:r>
              <a:rPr lang="en" sz="1800" b="1" u="sng">
                <a:solidFill>
                  <a:srgbClr val="FFFF00"/>
                </a:solidFill>
              </a:rPr>
              <a:t>We, The Kids</a:t>
            </a:r>
          </a:p>
          <a:p>
            <a:pPr marL="457200" lvl="0" indent="-342900" rtl="0">
              <a:lnSpc>
                <a:spcPct val="115000"/>
              </a:lnSpc>
              <a:spcBef>
                <a:spcPts val="0"/>
              </a:spcBef>
              <a:buClr>
                <a:srgbClr val="FFFF00"/>
              </a:buClr>
              <a:buSzPct val="100000"/>
              <a:buChar char="●"/>
            </a:pPr>
            <a:r>
              <a:rPr lang="en" sz="1800" b="1">
                <a:solidFill>
                  <a:srgbClr val="FFFF00"/>
                </a:solidFill>
              </a:rPr>
              <a:t>Says/Is/Helps Chart what the Constitution says, what it is, how it helps</a:t>
            </a:r>
          </a:p>
          <a:p>
            <a:pPr marL="457200" lvl="0" indent="-342900" rtl="0">
              <a:lnSpc>
                <a:spcPct val="115000"/>
              </a:lnSpc>
              <a:spcBef>
                <a:spcPts val="0"/>
              </a:spcBef>
              <a:buClr>
                <a:srgbClr val="FFFF00"/>
              </a:buClr>
              <a:buSzPct val="100000"/>
              <a:buChar char="●"/>
            </a:pPr>
            <a:r>
              <a:rPr lang="en" sz="1800">
                <a:solidFill>
                  <a:srgbClr val="FFFF00"/>
                </a:solidFill>
              </a:rPr>
              <a:t>Create a word cloud with the words of the constitution preamble or can make a low tech paper version </a:t>
            </a:r>
            <a:r>
              <a:rPr lang="en" sz="1800" u="sng">
                <a:solidFill>
                  <a:srgbClr val="FFFF00"/>
                </a:solidFill>
                <a:hlinkClick r:id="rId3"/>
              </a:rPr>
              <a:t>http://www.abcya.com/word_clouds.htm</a:t>
            </a:r>
          </a:p>
          <a:p>
            <a:pPr marL="457200" lvl="0" indent="-342900" rtl="0">
              <a:lnSpc>
                <a:spcPct val="115000"/>
              </a:lnSpc>
              <a:spcBef>
                <a:spcPts val="0"/>
              </a:spcBef>
              <a:buClr>
                <a:srgbClr val="FFFF00"/>
              </a:buClr>
              <a:buSzPct val="100000"/>
              <a:buChar char="●"/>
            </a:pPr>
            <a:r>
              <a:rPr lang="en" sz="1800" b="1">
                <a:solidFill>
                  <a:srgbClr val="FFFF00"/>
                </a:solidFill>
              </a:rPr>
              <a:t>GREAT game </a:t>
            </a:r>
            <a:r>
              <a:rPr lang="en" sz="1800">
                <a:solidFill>
                  <a:srgbClr val="FFFF00"/>
                </a:solidFill>
              </a:rPr>
              <a:t>Madison’s Notes are missing - take on a character from history and share their thought on the creation of the Constitution </a:t>
            </a:r>
          </a:p>
          <a:p>
            <a:pPr lvl="0">
              <a:lnSpc>
                <a:spcPct val="115000"/>
              </a:lnSpc>
              <a:spcBef>
                <a:spcPts val="0"/>
              </a:spcBef>
              <a:buNone/>
            </a:pPr>
            <a:r>
              <a:rPr lang="en" sz="1100" b="1" u="sng">
                <a:solidFill>
                  <a:srgbClr val="FFFF00"/>
                </a:solidFill>
                <a:hlinkClick r:id="rId4"/>
              </a:rPr>
              <a:t>http://billofrightsinstitute.org/resources/student-resources/play-games/madisons-notes-are-missing/</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a:blip r:embed="rId3">
            <a:alphaModFix/>
          </a:blip>
          <a:stretch>
            <a:fillRect/>
          </a:stretch>
        </p:blipFill>
        <p:spPr>
          <a:xfrm>
            <a:off x="2640849" y="275437"/>
            <a:ext cx="3724324" cy="45926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Math Literacy Day #1</a:t>
            </a:r>
          </a:p>
        </p:txBody>
      </p:sp>
      <p:sp>
        <p:nvSpPr>
          <p:cNvPr id="174" name="Shape 174"/>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lgn="ctr" rtl="0">
              <a:spcBef>
                <a:spcPts val="0"/>
              </a:spcBef>
              <a:buNone/>
            </a:pPr>
            <a:r>
              <a:rPr lang="en"/>
              <a:t>Author Visit </a:t>
            </a:r>
          </a:p>
          <a:p>
            <a:pPr algn="ctr" rtl="0">
              <a:spcBef>
                <a:spcPts val="0"/>
              </a:spcBef>
              <a:buNone/>
            </a:pPr>
            <a:r>
              <a:rPr lang="en"/>
              <a:t>David Schwartz</a:t>
            </a:r>
          </a:p>
          <a:p>
            <a:pPr>
              <a:spcBef>
                <a:spcPts val="0"/>
              </a:spcBef>
              <a:buNone/>
            </a:pP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339450" y="158475"/>
            <a:ext cx="4702800" cy="857400"/>
          </a:xfrm>
          <a:prstGeom prst="rect">
            <a:avLst/>
          </a:prstGeom>
        </p:spPr>
        <p:txBody>
          <a:bodyPr lIns="91425" tIns="91425" rIns="91425" bIns="91425" anchor="b" anchorCtr="0">
            <a:noAutofit/>
          </a:bodyPr>
          <a:lstStyle/>
          <a:p>
            <a:pPr>
              <a:spcBef>
                <a:spcPts val="0"/>
              </a:spcBef>
              <a:buNone/>
            </a:pPr>
            <a:r>
              <a:rPr lang="en">
                <a:solidFill>
                  <a:srgbClr val="FF00FF"/>
                </a:solidFill>
              </a:rPr>
              <a:t>Math Literacy Day #2</a:t>
            </a:r>
          </a:p>
        </p:txBody>
      </p:sp>
      <p:sp>
        <p:nvSpPr>
          <p:cNvPr id="180" name="Shape 180"/>
          <p:cNvSpPr txBox="1">
            <a:spLocks noGrp="1"/>
          </p:cNvSpPr>
          <p:nvPr>
            <p:ph type="body" idx="1"/>
          </p:nvPr>
        </p:nvSpPr>
        <p:spPr>
          <a:xfrm>
            <a:off x="305850" y="885900"/>
            <a:ext cx="8532299" cy="3932699"/>
          </a:xfrm>
          <a:prstGeom prst="rect">
            <a:avLst/>
          </a:prstGeom>
        </p:spPr>
        <p:txBody>
          <a:bodyPr lIns="91425" tIns="91425" rIns="91425" bIns="91425" anchor="t" anchorCtr="0">
            <a:noAutofit/>
          </a:bodyPr>
          <a:lstStyle/>
          <a:p>
            <a:pPr rtl="0">
              <a:spcBef>
                <a:spcPts val="0"/>
              </a:spcBef>
              <a:buNone/>
            </a:pPr>
            <a:r>
              <a:rPr lang="en" sz="2400"/>
              <a:t>K/1: </a:t>
            </a:r>
            <a:r>
              <a:rPr lang="en" sz="2400" u="sng"/>
              <a:t>Ten Black Dots</a:t>
            </a:r>
            <a:r>
              <a:rPr lang="en" sz="2400"/>
              <a:t>, </a:t>
            </a:r>
            <a:r>
              <a:rPr lang="en" sz="2400" u="sng"/>
              <a:t>93 in My Family</a:t>
            </a:r>
          </a:p>
          <a:p>
            <a:pPr rtl="0">
              <a:spcBef>
                <a:spcPts val="0"/>
              </a:spcBef>
              <a:buNone/>
            </a:pPr>
            <a:endParaRPr sz="1200" u="sng"/>
          </a:p>
          <a:p>
            <a:pPr rtl="0">
              <a:spcBef>
                <a:spcPts val="0"/>
              </a:spcBef>
              <a:buNone/>
            </a:pPr>
            <a:r>
              <a:rPr lang="en" sz="2400"/>
              <a:t>2: </a:t>
            </a:r>
            <a:r>
              <a:rPr lang="en" sz="2400" u="sng"/>
              <a:t>How Big is a Foot</a:t>
            </a:r>
            <a:r>
              <a:rPr lang="en" sz="2400"/>
              <a:t>, </a:t>
            </a:r>
            <a:r>
              <a:rPr lang="en" sz="2400" u="sng"/>
              <a:t>Alexander Who Used to Be Rich Last Sunday</a:t>
            </a:r>
          </a:p>
          <a:p>
            <a:pPr rtl="0">
              <a:spcBef>
                <a:spcPts val="0"/>
              </a:spcBef>
              <a:buNone/>
            </a:pPr>
            <a:endParaRPr sz="1200" u="sng"/>
          </a:p>
          <a:p>
            <a:pPr rtl="0">
              <a:spcBef>
                <a:spcPts val="0"/>
              </a:spcBef>
              <a:buNone/>
            </a:pPr>
            <a:r>
              <a:rPr lang="en" sz="2400"/>
              <a:t>3 : </a:t>
            </a:r>
            <a:r>
              <a:rPr lang="en" sz="2400" u="sng"/>
              <a:t>Zero the Hero</a:t>
            </a:r>
            <a:r>
              <a:rPr lang="en" sz="2400"/>
              <a:t>, </a:t>
            </a:r>
            <a:r>
              <a:rPr lang="en" sz="2400" u="sng"/>
              <a:t>The Doorbell Rang</a:t>
            </a:r>
          </a:p>
          <a:p>
            <a:pPr rtl="0">
              <a:spcBef>
                <a:spcPts val="0"/>
              </a:spcBef>
              <a:buNone/>
            </a:pPr>
            <a:endParaRPr sz="1200" u="sng"/>
          </a:p>
          <a:p>
            <a:pPr rtl="0">
              <a:spcBef>
                <a:spcPts val="0"/>
              </a:spcBef>
              <a:buNone/>
            </a:pPr>
            <a:r>
              <a:rPr lang="en" sz="2400"/>
              <a:t>4: </a:t>
            </a:r>
            <a:r>
              <a:rPr lang="en" sz="2400" u="sng"/>
              <a:t>The Great Graph Contest</a:t>
            </a:r>
            <a:r>
              <a:rPr lang="en" sz="2400"/>
              <a:t>, </a:t>
            </a:r>
            <a:r>
              <a:rPr lang="en" sz="2400" u="sng"/>
              <a:t>What’s Your Angle Pythagoras</a:t>
            </a:r>
          </a:p>
          <a:p>
            <a:pPr rtl="0">
              <a:spcBef>
                <a:spcPts val="0"/>
              </a:spcBef>
              <a:buNone/>
            </a:pPr>
            <a:endParaRPr sz="1200"/>
          </a:p>
          <a:p>
            <a:pPr>
              <a:spcBef>
                <a:spcPts val="0"/>
              </a:spcBef>
              <a:buNone/>
            </a:pPr>
            <a:r>
              <a:rPr lang="en" sz="2400"/>
              <a:t>5: </a:t>
            </a:r>
            <a:r>
              <a:rPr lang="en" sz="2400" u="sng"/>
              <a:t>Sir Cumference and All the King’s Ten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solidFill>
                  <a:srgbClr val="FFFF00"/>
                </a:solidFill>
              </a:rPr>
              <a:t>Activities		</a:t>
            </a:r>
          </a:p>
        </p:txBody>
      </p:sp>
      <p:sp>
        <p:nvSpPr>
          <p:cNvPr id="186" name="Shape 186"/>
          <p:cNvSpPr txBox="1">
            <a:spLocks noGrp="1"/>
          </p:cNvSpPr>
          <p:nvPr>
            <p:ph type="body" idx="1"/>
          </p:nvPr>
        </p:nvSpPr>
        <p:spPr>
          <a:xfrm>
            <a:off x="457200" y="874025"/>
            <a:ext cx="5990999" cy="3956399"/>
          </a:xfrm>
          <a:prstGeom prst="rect">
            <a:avLst/>
          </a:prstGeom>
        </p:spPr>
        <p:txBody>
          <a:bodyPr lIns="91425" tIns="91425" rIns="91425" bIns="91425" anchor="t" anchorCtr="0">
            <a:noAutofit/>
          </a:bodyPr>
          <a:lstStyle/>
          <a:p>
            <a:pPr rtl="0">
              <a:spcBef>
                <a:spcPts val="0"/>
              </a:spcBef>
              <a:buNone/>
            </a:pPr>
            <a:r>
              <a:rPr lang="en"/>
              <a:t>*Each grade had a snack activity (graphing M&amp;Ms, sorting cereal, etc.)</a:t>
            </a:r>
          </a:p>
          <a:p>
            <a:pPr rtl="0">
              <a:spcBef>
                <a:spcPts val="0"/>
              </a:spcBef>
              <a:buNone/>
            </a:pPr>
            <a:endParaRPr/>
          </a:p>
          <a:p>
            <a:pPr rtl="0">
              <a:spcBef>
                <a:spcPts val="0"/>
              </a:spcBef>
              <a:buNone/>
            </a:pPr>
            <a:r>
              <a:rPr lang="en"/>
              <a:t>*The idea was FUN math/reading!</a:t>
            </a:r>
          </a:p>
          <a:p>
            <a:pPr rtl="0">
              <a:spcBef>
                <a:spcPts val="0"/>
              </a:spcBef>
              <a:buNone/>
            </a:pPr>
            <a:endParaRPr/>
          </a:p>
          <a:p>
            <a:pPr>
              <a:spcBef>
                <a:spcPts val="0"/>
              </a:spcBef>
              <a:buNone/>
            </a:pPr>
            <a:r>
              <a:rPr lang="en" u="sng">
                <a:solidFill>
                  <a:schemeClr val="hlink"/>
                </a:solidFill>
                <a:hlinkClick r:id="rId3"/>
              </a:rPr>
              <a:t>*TONS of Math Literacy ideas </a:t>
            </a:r>
          </a:p>
        </p:txBody>
      </p:sp>
      <p:pic>
        <p:nvPicPr>
          <p:cNvPr id="187" name="Shape 187"/>
          <p:cNvPicPr preferRelativeResize="0"/>
          <p:nvPr/>
        </p:nvPicPr>
        <p:blipFill>
          <a:blip r:embed="rId4">
            <a:alphaModFix/>
          </a:blip>
          <a:stretch>
            <a:fillRect/>
          </a:stretch>
        </p:blipFill>
        <p:spPr>
          <a:xfrm>
            <a:off x="6368401" y="87200"/>
            <a:ext cx="2381523" cy="42338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a:blip r:embed="rId3">
            <a:alphaModFix/>
          </a:blip>
          <a:stretch>
            <a:fillRect/>
          </a:stretch>
        </p:blipFill>
        <p:spPr>
          <a:xfrm>
            <a:off x="1477750" y="1562825"/>
            <a:ext cx="1882524" cy="1882524"/>
          </a:xfrm>
          <a:prstGeom prst="rect">
            <a:avLst/>
          </a:prstGeom>
          <a:noFill/>
          <a:ln>
            <a:noFill/>
          </a:ln>
        </p:spPr>
      </p:pic>
      <p:pic>
        <p:nvPicPr>
          <p:cNvPr id="193" name="Shape 193"/>
          <p:cNvPicPr preferRelativeResize="0"/>
          <p:nvPr/>
        </p:nvPicPr>
        <p:blipFill>
          <a:blip r:embed="rId4">
            <a:alphaModFix/>
          </a:blip>
          <a:stretch>
            <a:fillRect/>
          </a:stretch>
        </p:blipFill>
        <p:spPr>
          <a:xfrm>
            <a:off x="5688901" y="921525"/>
            <a:ext cx="2011725" cy="30581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Ways to find me</a:t>
            </a:r>
          </a:p>
        </p:txBody>
      </p:sp>
      <p:sp>
        <p:nvSpPr>
          <p:cNvPr id="93" name="Shape 9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algn="ctr" rtl="0">
              <a:spcBef>
                <a:spcPts val="0"/>
              </a:spcBef>
              <a:buClr>
                <a:schemeClr val="dk1"/>
              </a:buClr>
              <a:buSzPct val="36666"/>
              <a:buFont typeface="Arial"/>
              <a:buNone/>
            </a:pPr>
            <a:r>
              <a:rPr lang="en" sz="3000" u="sng">
                <a:solidFill>
                  <a:srgbClr val="00FF00"/>
                </a:solidFill>
                <a:hlinkClick r:id="rId3"/>
              </a:rPr>
              <a:t>www.nancypenchev.com</a:t>
            </a:r>
          </a:p>
          <a:p>
            <a:pPr lvl="0" algn="ctr" rtl="0">
              <a:spcBef>
                <a:spcPts val="0"/>
              </a:spcBef>
              <a:buClr>
                <a:schemeClr val="dk1"/>
              </a:buClr>
              <a:buFont typeface="Arial"/>
              <a:buNone/>
            </a:pPr>
            <a:endParaRPr sz="3000">
              <a:solidFill>
                <a:srgbClr val="00FF00"/>
              </a:solidFill>
            </a:endParaRPr>
          </a:p>
          <a:p>
            <a:pPr lvl="0" algn="ctr" rtl="0">
              <a:spcBef>
                <a:spcPts val="0"/>
              </a:spcBef>
              <a:buClr>
                <a:schemeClr val="dk1"/>
              </a:buClr>
              <a:buSzPct val="36666"/>
              <a:buFont typeface="Arial"/>
              <a:buNone/>
            </a:pPr>
            <a:r>
              <a:rPr lang="en" sz="3000" u="sng">
                <a:solidFill>
                  <a:srgbClr val="00FF00"/>
                </a:solidFill>
                <a:hlinkClick r:id="rId4"/>
              </a:rPr>
              <a:t>www.nancypenchev.edublogs.org</a:t>
            </a:r>
          </a:p>
          <a:p>
            <a:pPr lvl="0" algn="ctr" rtl="0">
              <a:spcBef>
                <a:spcPts val="0"/>
              </a:spcBef>
              <a:buClr>
                <a:schemeClr val="dk1"/>
              </a:buClr>
              <a:buFont typeface="Arial"/>
              <a:buNone/>
            </a:pPr>
            <a:endParaRPr sz="3000">
              <a:solidFill>
                <a:srgbClr val="00FF00"/>
              </a:solidFill>
            </a:endParaRPr>
          </a:p>
          <a:p>
            <a:pPr lvl="0" algn="ctr" rtl="0">
              <a:spcBef>
                <a:spcPts val="0"/>
              </a:spcBef>
              <a:buClr>
                <a:schemeClr val="dk1"/>
              </a:buClr>
              <a:buSzPct val="36666"/>
              <a:buFont typeface="Arial"/>
              <a:buNone/>
            </a:pPr>
            <a:r>
              <a:rPr lang="en" sz="3000" u="sng">
                <a:solidFill>
                  <a:srgbClr val="00FF00"/>
                </a:solidFill>
                <a:hlinkClick r:id="rId5"/>
              </a:rPr>
              <a:t>nancypenchev@gmail.com</a:t>
            </a:r>
          </a:p>
          <a:p>
            <a:pPr lvl="0" algn="ctr" rtl="0">
              <a:spcBef>
                <a:spcPts val="0"/>
              </a:spcBef>
              <a:buClr>
                <a:schemeClr val="dk1"/>
              </a:buClr>
              <a:buFont typeface="Arial"/>
              <a:buNone/>
            </a:pPr>
            <a:endParaRPr sz="3000">
              <a:solidFill>
                <a:srgbClr val="00FF00"/>
              </a:solidFill>
            </a:endParaRPr>
          </a:p>
          <a:p>
            <a:pPr lvl="0" algn="ctr" rtl="0">
              <a:spcBef>
                <a:spcPts val="0"/>
              </a:spcBef>
              <a:buClr>
                <a:schemeClr val="dk1"/>
              </a:buClr>
              <a:buSzPct val="36666"/>
              <a:buFont typeface="Arial"/>
              <a:buNone/>
            </a:pPr>
            <a:r>
              <a:rPr lang="en" sz="3000">
                <a:solidFill>
                  <a:srgbClr val="00FF00"/>
                </a:solidFill>
              </a:rPr>
              <a:t>Twitter: @penchevable</a:t>
            </a:r>
          </a:p>
          <a:p>
            <a:pPr>
              <a:spcBef>
                <a:spcPts val="0"/>
              </a:spcBef>
              <a:buNone/>
            </a:pP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solidFill>
                  <a:srgbClr val="00FFFF"/>
                </a:solidFill>
              </a:rPr>
              <a:t>Pirate Mystery Literacy</a:t>
            </a:r>
          </a:p>
        </p:txBody>
      </p:sp>
      <p:sp>
        <p:nvSpPr>
          <p:cNvPr id="199" name="Shape 199"/>
          <p:cNvSpPr txBox="1">
            <a:spLocks noGrp="1"/>
          </p:cNvSpPr>
          <p:nvPr>
            <p:ph type="body" idx="1"/>
          </p:nvPr>
        </p:nvSpPr>
        <p:spPr>
          <a:xfrm>
            <a:off x="457200" y="1200150"/>
            <a:ext cx="4340399" cy="3630300"/>
          </a:xfrm>
          <a:prstGeom prst="rect">
            <a:avLst/>
          </a:prstGeom>
        </p:spPr>
        <p:txBody>
          <a:bodyPr lIns="91425" tIns="91425" rIns="91425" bIns="91425" anchor="t" anchorCtr="0">
            <a:noAutofit/>
          </a:bodyPr>
          <a:lstStyle/>
          <a:p>
            <a:pPr rtl="0">
              <a:spcBef>
                <a:spcPts val="0"/>
              </a:spcBef>
              <a:buNone/>
            </a:pPr>
            <a:r>
              <a:rPr lang="en"/>
              <a:t>*Kids chose the theme and gave ideas for activities. </a:t>
            </a:r>
          </a:p>
          <a:p>
            <a:pPr rtl="0">
              <a:spcBef>
                <a:spcPts val="0"/>
              </a:spcBef>
              <a:buNone/>
            </a:pPr>
            <a:endParaRPr/>
          </a:p>
          <a:p>
            <a:pPr rtl="0">
              <a:spcBef>
                <a:spcPts val="0"/>
              </a:spcBef>
              <a:buNone/>
            </a:pPr>
            <a:r>
              <a:rPr lang="en"/>
              <a:t>*Pirates….Mysteries…CSI</a:t>
            </a:r>
          </a:p>
          <a:p>
            <a:pPr rtl="0">
              <a:spcBef>
                <a:spcPts val="0"/>
              </a:spcBef>
              <a:buNone/>
            </a:pPr>
            <a:endParaRPr/>
          </a:p>
          <a:p>
            <a:pPr>
              <a:spcBef>
                <a:spcPts val="0"/>
              </a:spcBef>
              <a:buNone/>
            </a:pPr>
            <a:endParaRPr/>
          </a:p>
        </p:txBody>
      </p:sp>
      <p:pic>
        <p:nvPicPr>
          <p:cNvPr id="200" name="Shape 200"/>
          <p:cNvPicPr preferRelativeResize="0"/>
          <p:nvPr/>
        </p:nvPicPr>
        <p:blipFill>
          <a:blip r:embed="rId3">
            <a:alphaModFix/>
          </a:blip>
          <a:stretch>
            <a:fillRect/>
          </a:stretch>
        </p:blipFill>
        <p:spPr>
          <a:xfrm>
            <a:off x="5322750" y="843874"/>
            <a:ext cx="3821250" cy="2149450"/>
          </a:xfrm>
          <a:prstGeom prst="rect">
            <a:avLst/>
          </a:prstGeom>
          <a:noFill/>
          <a:ln>
            <a:noFill/>
          </a:ln>
        </p:spPr>
      </p:pic>
      <p:pic>
        <p:nvPicPr>
          <p:cNvPr id="201" name="Shape 201"/>
          <p:cNvPicPr preferRelativeResize="0"/>
          <p:nvPr/>
        </p:nvPicPr>
        <p:blipFill>
          <a:blip r:embed="rId4">
            <a:alphaModFix/>
          </a:blip>
          <a:stretch>
            <a:fillRect/>
          </a:stretch>
        </p:blipFill>
        <p:spPr>
          <a:xfrm>
            <a:off x="4911394" y="2394075"/>
            <a:ext cx="2062049" cy="274942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249376" y="99450"/>
            <a:ext cx="4132623" cy="2324600"/>
          </a:xfrm>
          <a:prstGeom prst="rect">
            <a:avLst/>
          </a:prstGeom>
          <a:noFill/>
          <a:ln>
            <a:noFill/>
          </a:ln>
        </p:spPr>
      </p:pic>
      <p:pic>
        <p:nvPicPr>
          <p:cNvPr id="207" name="Shape 207"/>
          <p:cNvPicPr preferRelativeResize="0"/>
          <p:nvPr/>
        </p:nvPicPr>
        <p:blipFill>
          <a:blip r:embed="rId4">
            <a:alphaModFix/>
          </a:blip>
          <a:stretch>
            <a:fillRect/>
          </a:stretch>
        </p:blipFill>
        <p:spPr>
          <a:xfrm>
            <a:off x="5035124" y="279824"/>
            <a:ext cx="3619000" cy="2714250"/>
          </a:xfrm>
          <a:prstGeom prst="rect">
            <a:avLst/>
          </a:prstGeom>
          <a:noFill/>
          <a:ln>
            <a:noFill/>
          </a:ln>
        </p:spPr>
      </p:pic>
      <p:pic>
        <p:nvPicPr>
          <p:cNvPr id="208" name="Shape 208"/>
          <p:cNvPicPr preferRelativeResize="0"/>
          <p:nvPr/>
        </p:nvPicPr>
        <p:blipFill>
          <a:blip r:embed="rId5">
            <a:alphaModFix/>
          </a:blip>
          <a:stretch>
            <a:fillRect/>
          </a:stretch>
        </p:blipFill>
        <p:spPr>
          <a:xfrm>
            <a:off x="1230026" y="2477200"/>
            <a:ext cx="2522576" cy="2595051"/>
          </a:xfrm>
          <a:prstGeom prst="rect">
            <a:avLst/>
          </a:prstGeom>
          <a:noFill/>
          <a:ln>
            <a:noFill/>
          </a:ln>
        </p:spPr>
      </p:pic>
      <p:pic>
        <p:nvPicPr>
          <p:cNvPr id="209" name="Shape 209"/>
          <p:cNvPicPr preferRelativeResize="0"/>
          <p:nvPr/>
        </p:nvPicPr>
        <p:blipFill>
          <a:blip r:embed="rId6">
            <a:alphaModFix/>
          </a:blip>
          <a:stretch>
            <a:fillRect/>
          </a:stretch>
        </p:blipFill>
        <p:spPr>
          <a:xfrm>
            <a:off x="5294887" y="2612424"/>
            <a:ext cx="3099468" cy="2324601"/>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a:blip r:embed="rId3">
            <a:alphaModFix/>
          </a:blip>
          <a:stretch>
            <a:fillRect/>
          </a:stretch>
        </p:blipFill>
        <p:spPr>
          <a:xfrm>
            <a:off x="1356527" y="0"/>
            <a:ext cx="6430945" cy="51435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solidFill>
                  <a:srgbClr val="B4A7D6"/>
                </a:solidFill>
              </a:rPr>
              <a:t>Poetry Field Day 2013</a:t>
            </a:r>
          </a:p>
        </p:txBody>
      </p:sp>
      <p:sp>
        <p:nvSpPr>
          <p:cNvPr id="220" name="Shape 220"/>
          <p:cNvSpPr txBox="1">
            <a:spLocks noGrp="1"/>
          </p:cNvSpPr>
          <p:nvPr>
            <p:ph type="body" idx="1"/>
          </p:nvPr>
        </p:nvSpPr>
        <p:spPr>
          <a:xfrm>
            <a:off x="457200" y="992775"/>
            <a:ext cx="8229600" cy="3837599"/>
          </a:xfrm>
          <a:prstGeom prst="rect">
            <a:avLst/>
          </a:prstGeom>
        </p:spPr>
        <p:txBody>
          <a:bodyPr lIns="91425" tIns="91425" rIns="91425" bIns="91425" anchor="t" anchorCtr="0">
            <a:noAutofit/>
          </a:bodyPr>
          <a:lstStyle/>
          <a:p>
            <a:pPr rtl="0">
              <a:spcBef>
                <a:spcPts val="0"/>
              </a:spcBef>
              <a:buNone/>
            </a:pPr>
            <a:r>
              <a:rPr lang="en"/>
              <a:t>In honor of poetry month, we had poetry field day.</a:t>
            </a:r>
          </a:p>
          <a:p>
            <a:pPr rtl="0">
              <a:spcBef>
                <a:spcPts val="0"/>
              </a:spcBef>
              <a:buNone/>
            </a:pPr>
            <a:r>
              <a:rPr lang="en"/>
              <a:t>*Each child made a poetry notebook with sports poems</a:t>
            </a:r>
          </a:p>
          <a:p>
            <a:pPr rtl="0">
              <a:spcBef>
                <a:spcPts val="0"/>
              </a:spcBef>
              <a:buNone/>
            </a:pPr>
            <a:r>
              <a:rPr lang="en"/>
              <a:t>*Poems were “mysteriously appearing” around the school (including bathrooms)</a:t>
            </a:r>
          </a:p>
          <a:p>
            <a:pPr>
              <a:spcBef>
                <a:spcPts val="0"/>
              </a:spcBef>
              <a:buNone/>
            </a:pPr>
            <a:r>
              <a:rPr lang="en"/>
              <a:t>*Video, tech, book, field day, slam, read, write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Poems</a:t>
            </a:r>
          </a:p>
        </p:txBody>
      </p:sp>
      <p:sp>
        <p:nvSpPr>
          <p:cNvPr id="226" name="Shape 226"/>
          <p:cNvSpPr txBox="1">
            <a:spLocks noGrp="1"/>
          </p:cNvSpPr>
          <p:nvPr>
            <p:ph type="body" idx="1"/>
          </p:nvPr>
        </p:nvSpPr>
        <p:spPr>
          <a:xfrm>
            <a:off x="457200" y="1194650"/>
            <a:ext cx="4281000" cy="3635699"/>
          </a:xfrm>
          <a:prstGeom prst="rect">
            <a:avLst/>
          </a:prstGeom>
        </p:spPr>
        <p:txBody>
          <a:bodyPr lIns="91425" tIns="91425" rIns="91425" bIns="91425" anchor="t" anchorCtr="0">
            <a:noAutofit/>
          </a:bodyPr>
          <a:lstStyle/>
          <a:p>
            <a:pPr lvl="0" rtl="0">
              <a:lnSpc>
                <a:spcPct val="115000"/>
              </a:lnSpc>
              <a:spcBef>
                <a:spcPts val="1500"/>
              </a:spcBef>
              <a:spcAft>
                <a:spcPts val="1500"/>
              </a:spcAft>
              <a:buClr>
                <a:schemeClr val="dk1"/>
              </a:buClr>
              <a:buSzPct val="47826"/>
              <a:buFont typeface="Arial"/>
              <a:buNone/>
            </a:pPr>
            <a:r>
              <a:rPr lang="en" sz="2300" b="1">
                <a:solidFill>
                  <a:srgbClr val="FFFF00"/>
                </a:solidFill>
                <a:latin typeface="Verdana"/>
                <a:ea typeface="Verdana"/>
                <a:cs typeface="Verdana"/>
                <a:sym typeface="Verdana"/>
              </a:rPr>
              <a:t>Battle Over the Diamond</a:t>
            </a:r>
          </a:p>
          <a:p>
            <a:pPr lvl="0" rtl="0">
              <a:lnSpc>
                <a:spcPct val="115000"/>
              </a:lnSpc>
              <a:spcBef>
                <a:spcPts val="0"/>
              </a:spcBef>
              <a:buClr>
                <a:schemeClr val="dk1"/>
              </a:buClr>
              <a:buSzPct val="110000"/>
              <a:buFont typeface="Arial"/>
              <a:buNone/>
            </a:pPr>
            <a:r>
              <a:rPr lang="en" sz="1000">
                <a:solidFill>
                  <a:srgbClr val="FFFF00"/>
                </a:solidFill>
                <a:latin typeface="Verdana"/>
                <a:ea typeface="Verdana"/>
                <a:cs typeface="Verdana"/>
                <a:sym typeface="Verdana"/>
              </a:rPr>
              <a:t>                                pitcher</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cool,          cocky</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examining, taunting,  throwing</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batter1, batter2, pinchhitter, batter3</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readying,     waiting,     swinging</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ready,         missed</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a:r>
            <a:br>
              <a:rPr lang="en" sz="1000">
                <a:solidFill>
                  <a:srgbClr val="FFFF00"/>
                </a:solidFill>
                <a:latin typeface="Verdana"/>
                <a:ea typeface="Verdana"/>
                <a:cs typeface="Verdana"/>
                <a:sym typeface="Verdana"/>
              </a:rPr>
            </a:br>
            <a:r>
              <a:rPr lang="en" sz="1000">
                <a:solidFill>
                  <a:srgbClr val="FFFF00"/>
                </a:solidFill>
                <a:latin typeface="Verdana"/>
                <a:ea typeface="Verdana"/>
                <a:cs typeface="Verdana"/>
                <a:sym typeface="Verdana"/>
              </a:rPr>
              <a:t>                                  catcher</a:t>
            </a:r>
          </a:p>
          <a:p>
            <a:pPr>
              <a:spcBef>
                <a:spcPts val="0"/>
              </a:spcBef>
              <a:buNone/>
            </a:pPr>
            <a:endParaRPr/>
          </a:p>
        </p:txBody>
      </p:sp>
      <p:sp>
        <p:nvSpPr>
          <p:cNvPr id="227" name="Shape 227"/>
          <p:cNvSpPr txBox="1"/>
          <p:nvPr/>
        </p:nvSpPr>
        <p:spPr>
          <a:xfrm>
            <a:off x="5557650" y="897775"/>
            <a:ext cx="2398800" cy="47163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SzPct val="78571"/>
              <a:buFont typeface="Arial"/>
              <a:buNone/>
            </a:pPr>
            <a:r>
              <a:rPr lang="en">
                <a:solidFill>
                  <a:srgbClr val="29425A"/>
                </a:solidFill>
              </a:rPr>
              <a:t>BOUNCING BASKETBALL</a:t>
            </a:r>
          </a:p>
          <a:p>
            <a:pPr lvl="0" algn="ctr" rtl="0">
              <a:lnSpc>
                <a:spcPct val="115000"/>
              </a:lnSpc>
              <a:spcBef>
                <a:spcPts val="0"/>
              </a:spcBef>
              <a:buClr>
                <a:schemeClr val="dk1"/>
              </a:buClr>
              <a:buSzPct val="78571"/>
              <a:buFont typeface="Arial"/>
              <a:buNone/>
            </a:pPr>
            <a:r>
              <a:rPr lang="en">
                <a:solidFill>
                  <a:srgbClr val="29425A"/>
                </a:solidFill>
              </a:rPr>
              <a:t>bounce, dribble, bounce</a:t>
            </a:r>
          </a:p>
          <a:p>
            <a:pPr lvl="0" algn="ctr" rtl="0">
              <a:lnSpc>
                <a:spcPct val="115000"/>
              </a:lnSpc>
              <a:spcBef>
                <a:spcPts val="0"/>
              </a:spcBef>
              <a:buClr>
                <a:schemeClr val="dk1"/>
              </a:buClr>
              <a:buSzPct val="78571"/>
              <a:buFont typeface="Arial"/>
              <a:buNone/>
            </a:pPr>
            <a:r>
              <a:rPr lang="en">
                <a:solidFill>
                  <a:srgbClr val="29425A"/>
                </a:solidFill>
              </a:rPr>
              <a:t>stumble, thud, stop</a:t>
            </a:r>
          </a:p>
          <a:p>
            <a:pPr lvl="0" algn="ctr" rtl="0">
              <a:lnSpc>
                <a:spcPct val="115000"/>
              </a:lnSpc>
              <a:spcBef>
                <a:spcPts val="0"/>
              </a:spcBef>
              <a:buClr>
                <a:schemeClr val="dk1"/>
              </a:buClr>
              <a:buSzPct val="78571"/>
              <a:buFont typeface="Arial"/>
              <a:buNone/>
            </a:pPr>
            <a:r>
              <a:rPr lang="en">
                <a:solidFill>
                  <a:srgbClr val="29425A"/>
                </a:solidFill>
              </a:rPr>
              <a:t>bounce, bounce, take aim</a:t>
            </a:r>
          </a:p>
          <a:p>
            <a:pPr lvl="0" algn="ctr" rtl="0">
              <a:lnSpc>
                <a:spcPct val="115000"/>
              </a:lnSpc>
              <a:spcBef>
                <a:spcPts val="0"/>
              </a:spcBef>
              <a:buClr>
                <a:schemeClr val="dk1"/>
              </a:buClr>
              <a:buSzPct val="78571"/>
              <a:buFont typeface="Arial"/>
              <a:buNone/>
            </a:pPr>
            <a:r>
              <a:rPr lang="en">
                <a:solidFill>
                  <a:srgbClr val="29425A"/>
                </a:solidFill>
              </a:rPr>
              <a:t>into basket drop</a:t>
            </a:r>
          </a:p>
          <a:p>
            <a:pPr lvl="0" algn="ctr" rtl="0">
              <a:lnSpc>
                <a:spcPct val="115000"/>
              </a:lnSpc>
              <a:spcBef>
                <a:spcPts val="0"/>
              </a:spcBef>
              <a:buClr>
                <a:schemeClr val="dk1"/>
              </a:buClr>
              <a:buFont typeface="Arial"/>
              <a:buNone/>
            </a:pPr>
            <a:endParaRPr>
              <a:solidFill>
                <a:srgbClr val="29425A"/>
              </a:solidFill>
            </a:endParaRPr>
          </a:p>
          <a:p>
            <a:pPr lvl="0" algn="ctr" rtl="0">
              <a:lnSpc>
                <a:spcPct val="115000"/>
              </a:lnSpc>
              <a:spcBef>
                <a:spcPts val="0"/>
              </a:spcBef>
              <a:buClr>
                <a:schemeClr val="dk1"/>
              </a:buClr>
              <a:buSzPct val="78571"/>
              <a:buFont typeface="Arial"/>
              <a:buNone/>
            </a:pPr>
            <a:r>
              <a:rPr lang="en">
                <a:solidFill>
                  <a:srgbClr val="29425A"/>
                </a:solidFill>
              </a:rPr>
              <a:t>rebound, dribble, bounce</a:t>
            </a:r>
          </a:p>
          <a:p>
            <a:pPr lvl="0" algn="ctr" rtl="0">
              <a:lnSpc>
                <a:spcPct val="115000"/>
              </a:lnSpc>
              <a:spcBef>
                <a:spcPts val="0"/>
              </a:spcBef>
              <a:buClr>
                <a:schemeClr val="dk1"/>
              </a:buClr>
              <a:buSzPct val="78571"/>
              <a:buFont typeface="Arial"/>
              <a:buNone/>
            </a:pPr>
            <a:r>
              <a:rPr lang="en">
                <a:solidFill>
                  <a:srgbClr val="29425A"/>
                </a:solidFill>
              </a:rPr>
              <a:t>jump, reaching, stretch</a:t>
            </a:r>
          </a:p>
          <a:p>
            <a:pPr lvl="0" algn="ctr" rtl="0">
              <a:lnSpc>
                <a:spcPct val="115000"/>
              </a:lnSpc>
              <a:spcBef>
                <a:spcPts val="0"/>
              </a:spcBef>
              <a:buClr>
                <a:schemeClr val="dk1"/>
              </a:buClr>
              <a:buSzPct val="78571"/>
              <a:buFont typeface="Arial"/>
              <a:buNone/>
            </a:pPr>
            <a:r>
              <a:rPr lang="en">
                <a:solidFill>
                  <a:srgbClr val="29425A"/>
                </a:solidFill>
              </a:rPr>
              <a:t>smack, hit back-board</a:t>
            </a:r>
          </a:p>
          <a:p>
            <a:pPr lvl="0" algn="ctr" rtl="0">
              <a:lnSpc>
                <a:spcPct val="115000"/>
              </a:lnSpc>
              <a:spcBef>
                <a:spcPts val="0"/>
              </a:spcBef>
              <a:buClr>
                <a:schemeClr val="dk1"/>
              </a:buClr>
              <a:buSzPct val="78571"/>
              <a:buFont typeface="Arial"/>
              <a:buNone/>
            </a:pPr>
            <a:r>
              <a:rPr lang="en">
                <a:solidFill>
                  <a:srgbClr val="29425A"/>
                </a:solidFill>
              </a:rPr>
              <a:t>thump, weeping, retch</a:t>
            </a:r>
          </a:p>
          <a:p>
            <a:pPr lvl="0" algn="ctr" rtl="0">
              <a:lnSpc>
                <a:spcPct val="115000"/>
              </a:lnSpc>
              <a:spcBef>
                <a:spcPts val="0"/>
              </a:spcBef>
              <a:buClr>
                <a:schemeClr val="dk1"/>
              </a:buClr>
              <a:buFont typeface="Arial"/>
              <a:buNone/>
            </a:pPr>
            <a:endParaRPr>
              <a:solidFill>
                <a:srgbClr val="29425A"/>
              </a:solidFill>
            </a:endParaRPr>
          </a:p>
          <a:p>
            <a:pPr lvl="0" algn="ctr" rtl="0">
              <a:lnSpc>
                <a:spcPct val="115000"/>
              </a:lnSpc>
              <a:spcBef>
                <a:spcPts val="0"/>
              </a:spcBef>
              <a:buClr>
                <a:schemeClr val="dk1"/>
              </a:buClr>
              <a:buSzPct val="78571"/>
              <a:buFont typeface="Arial"/>
              <a:buNone/>
            </a:pPr>
            <a:r>
              <a:rPr lang="en">
                <a:solidFill>
                  <a:srgbClr val="29425A"/>
                </a:solidFill>
              </a:rPr>
              <a:t>umpire whistles, calls ‘foul’</a:t>
            </a:r>
          </a:p>
          <a:p>
            <a:pPr lvl="0" algn="ctr" rtl="0">
              <a:lnSpc>
                <a:spcPct val="115000"/>
              </a:lnSpc>
              <a:spcBef>
                <a:spcPts val="0"/>
              </a:spcBef>
              <a:buClr>
                <a:schemeClr val="dk1"/>
              </a:buClr>
              <a:buSzPct val="78571"/>
              <a:buFont typeface="Arial"/>
              <a:buNone/>
            </a:pPr>
            <a:r>
              <a:rPr lang="en">
                <a:solidFill>
                  <a:srgbClr val="29425A"/>
                </a:solidFill>
              </a:rPr>
              <a:t>coach mumbles, players grumble</a:t>
            </a:r>
          </a:p>
          <a:p>
            <a:pPr lvl="0" algn="ctr" rtl="0">
              <a:lnSpc>
                <a:spcPct val="115000"/>
              </a:lnSpc>
              <a:spcBef>
                <a:spcPts val="0"/>
              </a:spcBef>
              <a:buClr>
                <a:schemeClr val="dk1"/>
              </a:buClr>
              <a:buSzPct val="78571"/>
              <a:buFont typeface="Arial"/>
              <a:buNone/>
            </a:pPr>
            <a:r>
              <a:rPr lang="en">
                <a:solidFill>
                  <a:srgbClr val="29425A"/>
                </a:solidFill>
              </a:rPr>
              <a:t>shrill blast, time-out’s past</a:t>
            </a:r>
          </a:p>
          <a:p>
            <a:pPr lvl="0" algn="ctr" rtl="0">
              <a:lnSpc>
                <a:spcPct val="115000"/>
              </a:lnSpc>
              <a:spcBef>
                <a:spcPts val="0"/>
              </a:spcBef>
              <a:buClr>
                <a:schemeClr val="dk1"/>
              </a:buClr>
              <a:buSzPct val="78571"/>
              <a:buFont typeface="Arial"/>
              <a:buNone/>
            </a:pPr>
            <a:r>
              <a:rPr lang="en">
                <a:solidFill>
                  <a:srgbClr val="29425A"/>
                </a:solidFill>
              </a:rPr>
              <a:t>back to task, run, rumble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solidFill>
                  <a:schemeClr val="accent5"/>
                </a:solidFill>
              </a:rPr>
              <a:t>Sports/Ruach (spirit) 2015</a:t>
            </a:r>
          </a:p>
        </p:txBody>
      </p:sp>
      <p:sp>
        <p:nvSpPr>
          <p:cNvPr id="233" name="Shape 23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Students asked for another sports day!</a:t>
            </a:r>
          </a:p>
          <a:p>
            <a:pPr rtl="0">
              <a:spcBef>
                <a:spcPts val="0"/>
              </a:spcBef>
              <a:buNone/>
            </a:pPr>
            <a:endParaRPr/>
          </a:p>
          <a:p>
            <a:pPr>
              <a:spcBef>
                <a:spcPts val="0"/>
              </a:spcBef>
              <a:buNone/>
            </a:pPr>
            <a:r>
              <a:rPr lang="en"/>
              <a:t>Our theme is sports/Ruach and we are building the idea of teamwork, sportsmanship, perseverance, and more!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Sample activities</a:t>
            </a:r>
          </a:p>
        </p:txBody>
      </p:sp>
      <p:sp>
        <p:nvSpPr>
          <p:cNvPr id="239" name="Shape 239"/>
          <p:cNvSpPr txBox="1">
            <a:spLocks noGrp="1"/>
          </p:cNvSpPr>
          <p:nvPr>
            <p:ph type="body" idx="1"/>
          </p:nvPr>
        </p:nvSpPr>
        <p:spPr>
          <a:xfrm>
            <a:off x="237500" y="945275"/>
            <a:ext cx="8449200" cy="3885299"/>
          </a:xfrm>
          <a:prstGeom prst="rect">
            <a:avLst/>
          </a:prstGeom>
        </p:spPr>
        <p:txBody>
          <a:bodyPr lIns="91425" tIns="91425" rIns="91425" bIns="91425" anchor="t" anchorCtr="0">
            <a:noAutofit/>
          </a:bodyPr>
          <a:lstStyle/>
          <a:p>
            <a:pPr rtl="0">
              <a:spcBef>
                <a:spcPts val="0"/>
              </a:spcBef>
              <a:buNone/>
            </a:pPr>
            <a:r>
              <a:rPr lang="en"/>
              <a:t>Weightlifting poems, lesson: try, try again, try different!</a:t>
            </a:r>
          </a:p>
          <a:p>
            <a:pPr rtl="0">
              <a:spcBef>
                <a:spcPts val="0"/>
              </a:spcBef>
              <a:buNone/>
            </a:pPr>
            <a:endParaRPr/>
          </a:p>
          <a:p>
            <a:pPr rtl="0">
              <a:spcBef>
                <a:spcPts val="0"/>
              </a:spcBef>
              <a:buNone/>
            </a:pPr>
            <a:r>
              <a:rPr lang="en"/>
              <a:t>Basketball Belles- everyone can play, rules change</a:t>
            </a:r>
          </a:p>
          <a:p>
            <a:pPr rtl="0">
              <a:spcBef>
                <a:spcPts val="0"/>
              </a:spcBef>
              <a:buNone/>
            </a:pPr>
            <a:endParaRPr/>
          </a:p>
          <a:p>
            <a:pPr>
              <a:spcBef>
                <a:spcPts val="0"/>
              </a:spcBef>
              <a:buNone/>
            </a:pPr>
            <a:r>
              <a:rPr lang="en"/>
              <a:t>Pete the Cat- if you mess up, keep going, it’s all good!</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p:cNvPicPr preferRelativeResize="0"/>
          <p:nvPr/>
        </p:nvPicPr>
        <p:blipFill>
          <a:blip r:embed="rId3">
            <a:alphaModFix/>
          </a:blip>
          <a:stretch>
            <a:fillRect/>
          </a:stretch>
        </p:blipFill>
        <p:spPr>
          <a:xfrm>
            <a:off x="2190750" y="785812"/>
            <a:ext cx="4762500" cy="357187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Reading with the Stars</a:t>
            </a:r>
          </a:p>
        </p:txBody>
      </p:sp>
      <p:sp>
        <p:nvSpPr>
          <p:cNvPr id="250" name="Shape 250"/>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Teachers chose an author/</a:t>
            </a:r>
          </a:p>
          <a:p>
            <a:pPr rtl="0">
              <a:spcBef>
                <a:spcPts val="0"/>
              </a:spcBef>
              <a:buNone/>
            </a:pPr>
            <a:r>
              <a:rPr lang="en"/>
              <a:t>character to present. </a:t>
            </a:r>
          </a:p>
          <a:p>
            <a:pPr rtl="0">
              <a:spcBef>
                <a:spcPts val="0"/>
              </a:spcBef>
              <a:buNone/>
            </a:pPr>
            <a:endParaRPr/>
          </a:p>
          <a:p>
            <a:pPr>
              <a:spcBef>
                <a:spcPts val="0"/>
              </a:spcBef>
              <a:buNone/>
            </a:pPr>
            <a:r>
              <a:rPr lang="en"/>
              <a:t>Students could also dress up!</a:t>
            </a:r>
          </a:p>
        </p:txBody>
      </p:sp>
      <p:pic>
        <p:nvPicPr>
          <p:cNvPr id="251" name="Shape 251"/>
          <p:cNvPicPr preferRelativeResize="0"/>
          <p:nvPr/>
        </p:nvPicPr>
        <p:blipFill>
          <a:blip r:embed="rId3">
            <a:alphaModFix/>
          </a:blip>
          <a:stretch>
            <a:fillRect/>
          </a:stretch>
        </p:blipFill>
        <p:spPr>
          <a:xfrm>
            <a:off x="6227989" y="0"/>
            <a:ext cx="2839471" cy="514349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r>
              <a:rPr lang="en"/>
              <a:t>Stars included: Pinkalicious, Fancy Nancy, Viola Swamp, Ms. Frizzle, Amelia Bedelia, Elephant and Piggie, Pigeon, Naked Mole Rat, Johnny Appleseed, Cat in the Hat, and more!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Who Am I?</a:t>
            </a:r>
          </a:p>
        </p:txBody>
      </p:sp>
      <p:sp>
        <p:nvSpPr>
          <p:cNvPr id="99" name="Shape 9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18 years classroom experience K-5</a:t>
            </a:r>
          </a:p>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Lifelong learner</a:t>
            </a:r>
          </a:p>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An Archeolibrainologist</a:t>
            </a:r>
          </a:p>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Children’s book enthusiast </a:t>
            </a:r>
          </a:p>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Blogger</a:t>
            </a:r>
          </a:p>
          <a:p>
            <a:pPr marL="457200" lvl="0" indent="-228600" rtl="0">
              <a:spcBef>
                <a:spcPts val="600"/>
              </a:spcBef>
              <a:buClr>
                <a:srgbClr val="F3F3F3"/>
              </a:buClr>
              <a:buSzPct val="100000"/>
              <a:buFont typeface="Georgia"/>
            </a:pPr>
            <a:r>
              <a:rPr lang="en" sz="2400">
                <a:solidFill>
                  <a:srgbClr val="F3F3F3"/>
                </a:solidFill>
                <a:latin typeface="Georgia"/>
                <a:ea typeface="Georgia"/>
                <a:cs typeface="Georgia"/>
                <a:sym typeface="Georgia"/>
              </a:rPr>
              <a:t>Passionate sharer of instructional technology</a:t>
            </a:r>
          </a:p>
          <a:p>
            <a:pPr marL="457200" lvl="0" indent="-228600">
              <a:spcBef>
                <a:spcPts val="600"/>
              </a:spcBef>
              <a:buClr>
                <a:srgbClr val="F3F3F3"/>
              </a:buClr>
              <a:buSzPct val="100000"/>
              <a:buFont typeface="Georgia"/>
            </a:pPr>
            <a:r>
              <a:rPr lang="en" sz="2400">
                <a:solidFill>
                  <a:srgbClr val="F3F3F3"/>
                </a:solidFill>
                <a:latin typeface="Georgia"/>
                <a:ea typeface="Georgia"/>
                <a:cs typeface="Georgia"/>
                <a:sym typeface="Georgia"/>
              </a:rPr>
              <a:t>Best daughter, sister, aunt EVER, pretty good wife</a:t>
            </a:r>
          </a:p>
        </p:txBody>
      </p:sp>
      <p:pic>
        <p:nvPicPr>
          <p:cNvPr id="100" name="Shape 100"/>
          <p:cNvPicPr preferRelativeResize="0"/>
          <p:nvPr/>
        </p:nvPicPr>
        <p:blipFill>
          <a:blip r:embed="rId3">
            <a:alphaModFix/>
          </a:blip>
          <a:stretch>
            <a:fillRect/>
          </a:stretch>
        </p:blipFill>
        <p:spPr>
          <a:xfrm>
            <a:off x="5905500" y="205975"/>
            <a:ext cx="3048400" cy="2286300"/>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Shape 261"/>
          <p:cNvPicPr preferRelativeResize="0"/>
          <p:nvPr/>
        </p:nvPicPr>
        <p:blipFill>
          <a:blip r:embed="rId3">
            <a:alphaModFix/>
          </a:blip>
          <a:stretch>
            <a:fillRect/>
          </a:stretch>
        </p:blipFill>
        <p:spPr>
          <a:xfrm>
            <a:off x="6727450" y="2428074"/>
            <a:ext cx="2036551" cy="2715425"/>
          </a:xfrm>
          <a:prstGeom prst="rect">
            <a:avLst/>
          </a:prstGeom>
          <a:noFill/>
          <a:ln>
            <a:noFill/>
          </a:ln>
        </p:spPr>
      </p:pic>
      <p:pic>
        <p:nvPicPr>
          <p:cNvPr id="262" name="Shape 262"/>
          <p:cNvPicPr preferRelativeResize="0"/>
          <p:nvPr/>
        </p:nvPicPr>
        <p:blipFill>
          <a:blip r:embed="rId4">
            <a:alphaModFix/>
          </a:blip>
          <a:stretch>
            <a:fillRect/>
          </a:stretch>
        </p:blipFill>
        <p:spPr>
          <a:xfrm>
            <a:off x="2380669" y="137748"/>
            <a:ext cx="2258003" cy="3010694"/>
          </a:xfrm>
          <a:prstGeom prst="rect">
            <a:avLst/>
          </a:prstGeom>
          <a:noFill/>
          <a:ln>
            <a:noFill/>
          </a:ln>
        </p:spPr>
      </p:pic>
      <p:pic>
        <p:nvPicPr>
          <p:cNvPr id="263" name="Shape 263"/>
          <p:cNvPicPr preferRelativeResize="0"/>
          <p:nvPr/>
        </p:nvPicPr>
        <p:blipFill>
          <a:blip r:embed="rId5">
            <a:alphaModFix/>
          </a:blip>
          <a:stretch>
            <a:fillRect/>
          </a:stretch>
        </p:blipFill>
        <p:spPr>
          <a:xfrm>
            <a:off x="542519" y="2358448"/>
            <a:ext cx="2088771" cy="2785052"/>
          </a:xfrm>
          <a:prstGeom prst="rect">
            <a:avLst/>
          </a:prstGeom>
          <a:noFill/>
          <a:ln>
            <a:noFill/>
          </a:ln>
        </p:spPr>
      </p:pic>
      <p:pic>
        <p:nvPicPr>
          <p:cNvPr id="264" name="Shape 264"/>
          <p:cNvPicPr preferRelativeResize="0"/>
          <p:nvPr/>
        </p:nvPicPr>
        <p:blipFill>
          <a:blip r:embed="rId6">
            <a:alphaModFix/>
          </a:blip>
          <a:stretch>
            <a:fillRect/>
          </a:stretch>
        </p:blipFill>
        <p:spPr>
          <a:xfrm>
            <a:off x="2631294" y="2358446"/>
            <a:ext cx="2088771" cy="2785052"/>
          </a:xfrm>
          <a:prstGeom prst="rect">
            <a:avLst/>
          </a:prstGeom>
          <a:noFill/>
          <a:ln>
            <a:noFill/>
          </a:ln>
        </p:spPr>
      </p:pic>
      <p:pic>
        <p:nvPicPr>
          <p:cNvPr id="265" name="Shape 265"/>
          <p:cNvPicPr preferRelativeResize="0"/>
          <p:nvPr/>
        </p:nvPicPr>
        <p:blipFill>
          <a:blip r:embed="rId7">
            <a:alphaModFix/>
          </a:blip>
          <a:stretch>
            <a:fillRect/>
          </a:stretch>
        </p:blipFill>
        <p:spPr>
          <a:xfrm>
            <a:off x="4638668" y="137740"/>
            <a:ext cx="1823074" cy="2430777"/>
          </a:xfrm>
          <a:prstGeom prst="rect">
            <a:avLst/>
          </a:prstGeom>
          <a:noFill/>
          <a:ln>
            <a:noFill/>
          </a:ln>
        </p:spPr>
      </p:pic>
      <p:pic>
        <p:nvPicPr>
          <p:cNvPr id="266" name="Shape 266"/>
          <p:cNvPicPr preferRelativeResize="0"/>
          <p:nvPr/>
        </p:nvPicPr>
        <p:blipFill>
          <a:blip r:embed="rId8">
            <a:alphaModFix/>
          </a:blip>
          <a:stretch>
            <a:fillRect/>
          </a:stretch>
        </p:blipFill>
        <p:spPr>
          <a:xfrm>
            <a:off x="6461749" y="137748"/>
            <a:ext cx="1934098" cy="2578821"/>
          </a:xfrm>
          <a:prstGeom prst="rect">
            <a:avLst/>
          </a:prstGeom>
          <a:noFill/>
          <a:ln>
            <a:noFill/>
          </a:ln>
        </p:spPr>
      </p:pic>
      <p:pic>
        <p:nvPicPr>
          <p:cNvPr id="267" name="Shape 267"/>
          <p:cNvPicPr preferRelativeResize="0"/>
          <p:nvPr/>
        </p:nvPicPr>
        <p:blipFill>
          <a:blip r:embed="rId9">
            <a:alphaModFix/>
          </a:blip>
          <a:stretch>
            <a:fillRect/>
          </a:stretch>
        </p:blipFill>
        <p:spPr>
          <a:xfrm>
            <a:off x="4638669" y="2358446"/>
            <a:ext cx="2088771" cy="2785052"/>
          </a:xfrm>
          <a:prstGeom prst="rect">
            <a:avLst/>
          </a:prstGeom>
          <a:noFill/>
          <a:ln>
            <a:noFill/>
          </a:ln>
        </p:spPr>
      </p:pic>
      <p:pic>
        <p:nvPicPr>
          <p:cNvPr id="268" name="Shape 268"/>
          <p:cNvPicPr preferRelativeResize="0"/>
          <p:nvPr/>
        </p:nvPicPr>
        <p:blipFill>
          <a:blip r:embed="rId10">
            <a:alphaModFix/>
          </a:blip>
          <a:stretch>
            <a:fillRect/>
          </a:stretch>
        </p:blipFill>
        <p:spPr>
          <a:xfrm>
            <a:off x="173144" y="137746"/>
            <a:ext cx="2088771" cy="2785052"/>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Questions?</a:t>
            </a:r>
          </a:p>
        </p:txBody>
      </p:sp>
      <p:sp>
        <p:nvSpPr>
          <p:cNvPr id="274" name="Shape 274"/>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r>
              <a:rPr lang="en"/>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And I am never afraid to say...</a:t>
            </a:r>
          </a:p>
        </p:txBody>
      </p:sp>
      <p:sp>
        <p:nvSpPr>
          <p:cNvPr id="106" name="Shape 106"/>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sz="3000">
                <a:solidFill>
                  <a:srgbClr val="F6B26B"/>
                </a:solidFill>
              </a:rPr>
              <a:t>UMMM I don’t know let’s figure it out!</a:t>
            </a:r>
          </a:p>
          <a:p>
            <a:pPr lvl="0" algn="ctr" rtl="0">
              <a:spcBef>
                <a:spcPts val="0"/>
              </a:spcBef>
              <a:buClr>
                <a:schemeClr val="dk1"/>
              </a:buClr>
              <a:buFont typeface="Arial"/>
              <a:buNone/>
            </a:pPr>
            <a:endParaRPr sz="2400">
              <a:solidFill>
                <a:srgbClr val="F6B26B"/>
              </a:solidFill>
            </a:endParaRPr>
          </a:p>
          <a:p>
            <a:pPr lvl="0" algn="ctr" rtl="0">
              <a:spcBef>
                <a:spcPts val="0"/>
              </a:spcBef>
              <a:buClr>
                <a:schemeClr val="dk1"/>
              </a:buClr>
              <a:buSzPct val="45833"/>
              <a:buFont typeface="Arial"/>
              <a:buNone/>
            </a:pPr>
            <a:r>
              <a:rPr lang="en" sz="2400">
                <a:solidFill>
                  <a:srgbClr val="F6B26B"/>
                </a:solidFill>
              </a:rPr>
              <a:t>Favorite quotes:</a:t>
            </a:r>
          </a:p>
          <a:p>
            <a:pPr lvl="0" rtl="0">
              <a:spcBef>
                <a:spcPts val="0"/>
              </a:spcBef>
              <a:buClr>
                <a:schemeClr val="dk1"/>
              </a:buClr>
              <a:buSzPct val="45833"/>
              <a:buFont typeface="Arial"/>
              <a:buNone/>
            </a:pPr>
            <a:r>
              <a:rPr lang="en" sz="2400">
                <a:solidFill>
                  <a:srgbClr val="F6B26B"/>
                </a:solidFill>
              </a:rPr>
              <a:t>Too often we give children answers to remember rather than problems to solve.</a:t>
            </a:r>
          </a:p>
          <a:p>
            <a:pPr lvl="0" rtl="0">
              <a:spcBef>
                <a:spcPts val="0"/>
              </a:spcBef>
              <a:buNone/>
            </a:pPr>
            <a:r>
              <a:rPr lang="en" sz="2400">
                <a:solidFill>
                  <a:srgbClr val="F6B26B"/>
                </a:solidFill>
              </a:rPr>
              <a:t>-Roger Lewin</a:t>
            </a:r>
          </a:p>
          <a:p>
            <a:pPr lvl="0" rtl="0">
              <a:spcBef>
                <a:spcPts val="0"/>
              </a:spcBef>
              <a:buNone/>
            </a:pPr>
            <a:endParaRPr sz="2400">
              <a:solidFill>
                <a:srgbClr val="F6B26B"/>
              </a:solidFill>
            </a:endParaRPr>
          </a:p>
          <a:p>
            <a:pPr lvl="0" rtl="0">
              <a:spcBef>
                <a:spcPts val="0"/>
              </a:spcBef>
              <a:buNone/>
            </a:pPr>
            <a:r>
              <a:rPr lang="en" sz="2400">
                <a:solidFill>
                  <a:srgbClr val="F6B26B"/>
                </a:solidFill>
              </a:rPr>
              <a:t>There’s no crying in baseball</a:t>
            </a:r>
          </a:p>
          <a:p>
            <a:pPr lvl="0" rtl="0">
              <a:spcBef>
                <a:spcPts val="0"/>
              </a:spcBef>
              <a:buClr>
                <a:schemeClr val="dk1"/>
              </a:buClr>
              <a:buSzPct val="45833"/>
              <a:buFont typeface="Arial"/>
              <a:buNone/>
            </a:pPr>
            <a:r>
              <a:rPr lang="en" sz="2400">
                <a:solidFill>
                  <a:srgbClr val="F6B26B"/>
                </a:solidFill>
              </a:rPr>
              <a:t>-A League of Their Own</a:t>
            </a:r>
          </a:p>
          <a:p>
            <a:pPr>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Literacy Days</a:t>
            </a:r>
          </a:p>
        </p:txBody>
      </p:sp>
      <p:sp>
        <p:nvSpPr>
          <p:cNvPr id="112" name="Shape 11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r>
              <a:rPr lang="en"/>
              <a:t>In the beginning….Dr Seuss’s birthday</a:t>
            </a:r>
          </a:p>
        </p:txBody>
      </p:sp>
      <p:pic>
        <p:nvPicPr>
          <p:cNvPr id="113" name="Shape 113"/>
          <p:cNvPicPr preferRelativeResize="0"/>
          <p:nvPr/>
        </p:nvPicPr>
        <p:blipFill>
          <a:blip r:embed="rId3">
            <a:alphaModFix/>
          </a:blip>
          <a:stretch>
            <a:fillRect/>
          </a:stretch>
        </p:blipFill>
        <p:spPr>
          <a:xfrm>
            <a:off x="3603662" y="1920450"/>
            <a:ext cx="1936674" cy="29100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363374"/>
            <a:ext cx="6879600" cy="836699"/>
          </a:xfrm>
          <a:prstGeom prst="rect">
            <a:avLst/>
          </a:prstGeom>
        </p:spPr>
        <p:txBody>
          <a:bodyPr lIns="91425" tIns="91425" rIns="91425" bIns="91425" anchor="b" anchorCtr="0">
            <a:noAutofit/>
          </a:bodyPr>
          <a:lstStyle/>
          <a:p>
            <a:pPr>
              <a:spcBef>
                <a:spcPts val="0"/>
              </a:spcBef>
              <a:buNone/>
            </a:pPr>
            <a:r>
              <a:rPr lang="en">
                <a:solidFill>
                  <a:srgbClr val="B6D7A8"/>
                </a:solidFill>
              </a:rPr>
              <a:t>Dr Seuss #2: </a:t>
            </a:r>
            <a:r>
              <a:rPr lang="en" sz="3200">
                <a:solidFill>
                  <a:srgbClr val="B6D7A8"/>
                </a:solidFill>
              </a:rPr>
              <a:t>morals and lessons learned from Dr Seuss’s books</a:t>
            </a:r>
          </a:p>
        </p:txBody>
      </p:sp>
      <p:sp>
        <p:nvSpPr>
          <p:cNvPr id="119" name="Shape 119"/>
          <p:cNvSpPr txBox="1">
            <a:spLocks noGrp="1"/>
          </p:cNvSpPr>
          <p:nvPr>
            <p:ph type="body" idx="1"/>
          </p:nvPr>
        </p:nvSpPr>
        <p:spPr>
          <a:xfrm>
            <a:off x="457200" y="1539050"/>
            <a:ext cx="8229600" cy="3291300"/>
          </a:xfrm>
          <a:prstGeom prst="rect">
            <a:avLst/>
          </a:prstGeom>
        </p:spPr>
        <p:txBody>
          <a:bodyPr lIns="91425" tIns="91425" rIns="91425" bIns="91425" anchor="t" anchorCtr="0">
            <a:noAutofit/>
          </a:bodyPr>
          <a:lstStyle/>
          <a:p>
            <a:pPr algn="ctr" rtl="0">
              <a:spcBef>
                <a:spcPts val="0"/>
              </a:spcBef>
              <a:buNone/>
            </a:pPr>
            <a:r>
              <a:rPr lang="en">
                <a:solidFill>
                  <a:srgbClr val="FFFF00"/>
                </a:solidFill>
              </a:rPr>
              <a:t>The Foot Book: We are all different and it’s ok!</a:t>
            </a:r>
          </a:p>
          <a:p>
            <a:pPr rtl="0">
              <a:spcBef>
                <a:spcPts val="0"/>
              </a:spcBef>
              <a:buNone/>
            </a:pPr>
            <a:r>
              <a:rPr lang="en"/>
              <a:t>Activities: fizzy footprints (reading directions), feet charades (acting out parts), personal connection to being different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57200" y="933400"/>
            <a:ext cx="8229600" cy="4003799"/>
          </a:xfrm>
          <a:prstGeom prst="rect">
            <a:avLst/>
          </a:prstGeom>
        </p:spPr>
        <p:txBody>
          <a:bodyPr lIns="91425" tIns="91425" rIns="91425" bIns="91425" anchor="t" anchorCtr="0">
            <a:noAutofit/>
          </a:bodyPr>
          <a:lstStyle/>
          <a:p>
            <a:pPr rtl="0">
              <a:spcBef>
                <a:spcPts val="0"/>
              </a:spcBef>
              <a:buNone/>
            </a:pPr>
            <a:r>
              <a:rPr lang="en">
                <a:solidFill>
                  <a:srgbClr val="00FF00"/>
                </a:solidFill>
              </a:rPr>
              <a:t>What Was I Scared Of? (Glow in the dark)</a:t>
            </a:r>
          </a:p>
          <a:p>
            <a:pPr rtl="0">
              <a:spcBef>
                <a:spcPts val="0"/>
              </a:spcBef>
              <a:buNone/>
            </a:pPr>
            <a:endParaRPr/>
          </a:p>
          <a:p>
            <a:pPr>
              <a:spcBef>
                <a:spcPts val="0"/>
              </a:spcBef>
              <a:buNone/>
            </a:pPr>
            <a:r>
              <a:rPr lang="en"/>
              <a:t>Activities: Draw something you thought was scary, transform into not scary, Trusting team members, personal connection to overcoming fears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2052637" y="314325"/>
            <a:ext cx="5038725" cy="45148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solidFill>
                  <a:srgbClr val="EA9999"/>
                </a:solidFill>
              </a:rPr>
              <a:t>Around the World</a:t>
            </a:r>
          </a:p>
        </p:txBody>
      </p:sp>
      <p:sp>
        <p:nvSpPr>
          <p:cNvPr id="135" name="Shape 13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Children were surveyed about country of origin. Then activities were built based on top countries. </a:t>
            </a:r>
          </a:p>
          <a:p>
            <a:pPr rtl="0">
              <a:spcBef>
                <a:spcPts val="0"/>
              </a:spcBef>
              <a:buNone/>
            </a:pPr>
            <a:endParaRPr/>
          </a:p>
          <a:p>
            <a:pPr>
              <a:spcBef>
                <a:spcPts val="0"/>
              </a:spcBef>
              <a:buNone/>
            </a:pPr>
            <a:r>
              <a:rPr lang="en"/>
              <a:t>Teachers selected the countries they wanted, many of them were from those same countries.</a:t>
            </a:r>
          </a:p>
        </p:txBody>
      </p:sp>
    </p:spTree>
  </p:cSld>
  <p:clrMapOvr>
    <a:masterClrMapping/>
  </p:clrMapOvr>
  <p:transition spd="slow">
    <p:cut/>
  </p:transition>
</p:sld>
</file>

<file path=ppt/theme/theme1.xml><?xml version="1.0" encoding="utf-8"?>
<a:theme xmlns:a="http://schemas.openxmlformats.org/drawingml/2006/main"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991</Words>
  <Application>Microsoft Office PowerPoint</Application>
  <PresentationFormat>On-screen Show (16:9)</PresentationFormat>
  <Paragraphs>131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steps</vt:lpstr>
      <vt:lpstr>Literacy Days the Excite and Expand the Mind</vt:lpstr>
      <vt:lpstr>Ways to find me</vt:lpstr>
      <vt:lpstr>Who Am I?</vt:lpstr>
      <vt:lpstr>And I am never afraid to say...</vt:lpstr>
      <vt:lpstr>Literacy Days</vt:lpstr>
      <vt:lpstr>Dr Seuss #2: morals and lessons learned from Dr Seuss’s books</vt:lpstr>
      <vt:lpstr>PowerPoint Presentation</vt:lpstr>
      <vt:lpstr>PowerPoint Presentation</vt:lpstr>
      <vt:lpstr>Around the World</vt:lpstr>
      <vt:lpstr>Activities</vt:lpstr>
      <vt:lpstr>PowerPoint Presentation</vt:lpstr>
      <vt:lpstr>PowerPoint Presentation</vt:lpstr>
      <vt:lpstr>Constitution Day</vt:lpstr>
      <vt:lpstr>Constitution Day</vt:lpstr>
      <vt:lpstr>PowerPoint Presentation</vt:lpstr>
      <vt:lpstr>Math Literacy Day #1</vt:lpstr>
      <vt:lpstr>Math Literacy Day #2</vt:lpstr>
      <vt:lpstr>Activities  </vt:lpstr>
      <vt:lpstr>PowerPoint Presentation</vt:lpstr>
      <vt:lpstr>Pirate Mystery Literacy</vt:lpstr>
      <vt:lpstr>PowerPoint Presentation</vt:lpstr>
      <vt:lpstr>PowerPoint Presentation</vt:lpstr>
      <vt:lpstr>Poetry Field Day 2013</vt:lpstr>
      <vt:lpstr>Poems</vt:lpstr>
      <vt:lpstr>Sports/Ruach (spirit) 2015</vt:lpstr>
      <vt:lpstr>Sample activities</vt:lpstr>
      <vt:lpstr>PowerPoint Presentation</vt:lpstr>
      <vt:lpstr>Reading with the Stars</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Days the Excite and Expand the Mind</dc:title>
  <dc:creator>nancy penchev</dc:creator>
  <cp:lastModifiedBy>nancy penchev</cp:lastModifiedBy>
  <cp:revision>1</cp:revision>
  <dcterms:modified xsi:type="dcterms:W3CDTF">2015-09-01T22:27:29Z</dcterms:modified>
</cp:coreProperties>
</file>