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85" r:id="rId1"/>
  </p:sldMasterIdLst>
  <p:notesMasterIdLst>
    <p:notesMasterId r:id="rId4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</p:sldIdLst>
  <p:sldSz cx="9144000" cy="5143500" type="screen16x9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90651C3A-4460-11DB-9652-00E08161165F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7" d="100"/>
          <a:sy n="107" d="100"/>
        </p:scale>
        <p:origin x="-84" y="-58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 noRot="1" noChangeAspect="1"/>
          </p:cNvSpPr>
          <p:nvPr>
            <p:ph type="sldImg" idx="2"/>
          </p:nvPr>
        </p:nvSpPr>
        <p:spPr>
          <a:xfrm>
            <a:off x="381187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" name="Shape 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 sz="1100"/>
            </a:lvl1pPr>
            <a:lvl2pPr>
              <a:spcBef>
                <a:spcPts val="0"/>
              </a:spcBef>
              <a:defRPr sz="1100"/>
            </a:lvl2pPr>
            <a:lvl3pPr>
              <a:spcBef>
                <a:spcPts val="0"/>
              </a:spcBef>
              <a:defRPr sz="1100"/>
            </a:lvl3pPr>
            <a:lvl4pPr>
              <a:spcBef>
                <a:spcPts val="0"/>
              </a:spcBef>
              <a:defRPr sz="1100"/>
            </a:lvl4pPr>
            <a:lvl5pPr>
              <a:spcBef>
                <a:spcPts val="0"/>
              </a:spcBef>
              <a:defRPr sz="1100"/>
            </a:lvl5pPr>
            <a:lvl6pPr>
              <a:spcBef>
                <a:spcPts val="0"/>
              </a:spcBef>
              <a:defRPr sz="1100"/>
            </a:lvl6pPr>
            <a:lvl7pPr>
              <a:spcBef>
                <a:spcPts val="0"/>
              </a:spcBef>
              <a:defRPr sz="1100"/>
            </a:lvl7pPr>
            <a:lvl8pPr>
              <a:spcBef>
                <a:spcPts val="0"/>
              </a:spcBef>
              <a:defRPr sz="1100"/>
            </a:lvl8pPr>
            <a:lvl9pPr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40564470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3" name="Shape 4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7" name="Shape 9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04" name="Shape 10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1" name="Shape 11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7" name="Shape 1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3" name="Shape 12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9" name="Shape 12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5" name="Shape 13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41" name="Shape 14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47" name="Shape 1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8" name="Shape 1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9" name="Shape 4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9" name="Shape 16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79" name="Shape 1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8" name="Shape 18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hape 19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94" name="Shape 1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Shape 19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00" name="Shape 2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06" name="Shape 20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11" name="Shape 21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Shape 21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16" name="Shape 2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22" name="Shape 22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27" name="Shape 22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5" name="Shape 5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Shape 23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33" name="Shape 23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38" name="Shape 2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Shape 24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44" name="Shape 2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Shape 2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49" name="Shape 24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55" name="Shape 25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Shape 26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62" name="Shape 26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Shape 26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68" name="Shape 2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Shape 27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73" name="Shape 2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Shape 27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Shape 28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85" name="Shape 2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2" name="Shape 6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Shape 29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91" name="Shape 29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Shape 29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98" name="Shape 29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Shape 30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04" name="Shape 30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Shape 31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12" name="Shape 31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Shape 31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18" name="Shape 3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7" name="Shape 6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2" name="Shape 7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7" name="Shape 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0" name="Shape 9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171450"/>
            <a:ext cx="8695944" cy="452628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4015472"/>
            <a:ext cx="8723376" cy="998685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00150"/>
            <a:ext cx="7772400" cy="1335081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667001"/>
            <a:ext cx="6400800" cy="11049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065BE-0657-4A47-90AD-C21C55E16B19}" type="datetime4">
              <a:rPr lang="en-US" smtClean="0"/>
              <a:pPr/>
              <a:t>June 9, 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C3AA4-67BE-44F7-809A-3582401494AF}" type="datetime4">
              <a:rPr lang="en-US" smtClean="0"/>
              <a:pPr/>
              <a:t>June 9, 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171450"/>
            <a:ext cx="8695944" cy="1069848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72EEB-1769-4776-AD69-E7C1260563EB}" type="datetime4">
              <a:rPr lang="en-US" smtClean="0"/>
              <a:pPr/>
              <a:t>June 9, 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535643"/>
            <a:ext cx="8723376" cy="998685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85850"/>
            <a:ext cx="2057400" cy="3365500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085850"/>
            <a:ext cx="6019800" cy="3365501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3994500" cy="37256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body" idx="2"/>
          </p:nvPr>
        </p:nvSpPr>
        <p:spPr>
          <a:xfrm>
            <a:off x="4692273" y="1200150"/>
            <a:ext cx="3994500" cy="37256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 txBox="1">
            <a:spLocks noGrp="1"/>
          </p:cNvSpPr>
          <p:nvPr>
            <p:ph type="body" idx="1"/>
          </p:nvPr>
        </p:nvSpPr>
        <p:spPr>
          <a:xfrm>
            <a:off x="457200" y="4421726"/>
            <a:ext cx="8229600" cy="5052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>
              <a:spcBef>
                <a:spcPts val="0"/>
              </a:spcBef>
              <a:buClr>
                <a:schemeClr val="dk2"/>
              </a:buClr>
              <a:buSzPct val="100000"/>
              <a:buNone/>
              <a:defRPr sz="2400" i="1">
                <a:solidFill>
                  <a:schemeClr val="dk2"/>
                </a:solidFill>
              </a:defRPr>
            </a:lvl1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BB8AF-C16A-4836-A92D-61834B5F0BA5}" type="datetime4">
              <a:rPr lang="en-US" smtClean="0"/>
              <a:pPr/>
              <a:t>June 9, 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171450"/>
            <a:ext cx="8695944" cy="3552444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9" y="3152694"/>
            <a:ext cx="2876429" cy="535520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3056467"/>
            <a:ext cx="5544515" cy="637604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3065672"/>
            <a:ext cx="5467980" cy="580704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3055631"/>
            <a:ext cx="3308000" cy="488662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3043916"/>
            <a:ext cx="8723376" cy="997406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1847670"/>
            <a:ext cx="7772400" cy="1143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078086"/>
            <a:ext cx="6417734" cy="70485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D2193-4505-4A75-99BB-880C6989A757}" type="datetime4">
              <a:rPr lang="en-US" smtClean="0"/>
              <a:pPr/>
              <a:t>June 9, 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A18F4-33C3-445B-924C-31108C51719C}" type="datetime4">
              <a:rPr lang="en-US" smtClean="0"/>
              <a:pPr/>
              <a:t>June 9, 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009394"/>
            <a:ext cx="3822192" cy="258546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009394"/>
            <a:ext cx="3822192" cy="258546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08585"/>
            <a:ext cx="3822192" cy="47982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3" y="2571751"/>
            <a:ext cx="3820055" cy="2022872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008585"/>
            <a:ext cx="3822192" cy="47982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71751"/>
            <a:ext cx="3822192" cy="2022872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7543A-E259-478F-9E0D-57BA40E442B7}" type="datetime4">
              <a:rPr lang="en-US" smtClean="0"/>
              <a:pPr/>
              <a:t>June 9, 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B012D-77A1-44B0-BB26-329BA1EE55C9}" type="datetime4">
              <a:rPr lang="en-US" smtClean="0"/>
              <a:pPr/>
              <a:t>June 9, 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171450"/>
            <a:ext cx="8695944" cy="1069848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535643"/>
            <a:ext cx="8723376" cy="997406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7499E-3031-413E-B01E-B94970708CAA}" type="datetime4">
              <a:rPr lang="en-US" smtClean="0"/>
              <a:pPr/>
              <a:t>June 9, 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171450"/>
            <a:ext cx="8695944" cy="1069848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7EAB0C-2220-4D0E-A0DD-DB7FA0F742F4}" type="datetime4">
              <a:rPr lang="en-US" smtClean="0"/>
              <a:pPr/>
              <a:t>June 9, 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2686050"/>
            <a:ext cx="3352800" cy="142875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535643"/>
            <a:ext cx="8723376" cy="998685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1714500"/>
            <a:ext cx="3352800" cy="939546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371600"/>
            <a:ext cx="3904076" cy="28575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171450"/>
            <a:ext cx="8695944" cy="452628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4015472"/>
            <a:ext cx="8723376" cy="998685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6" y="254000"/>
            <a:ext cx="3812645" cy="1822451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4" y="2089150"/>
            <a:ext cx="3818467" cy="18161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16D63-31BF-4B94-B6C5-E20B2C63F515}" type="datetime4">
              <a:rPr lang="en-US" smtClean="0"/>
              <a:pPr/>
              <a:t>June 9, 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028700"/>
            <a:ext cx="3566160" cy="219456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171450"/>
            <a:ext cx="8695944" cy="185166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259572"/>
            <a:ext cx="8723376" cy="997406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53746"/>
            <a:ext cx="8229600" cy="9395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4687623"/>
            <a:ext cx="378669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62B1B13E-D5AF-485E-81A1-82A140076526}" type="datetime4">
              <a:rPr lang="en-US" smtClean="0"/>
              <a:pPr/>
              <a:t>June 9, 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9" y="4687623"/>
            <a:ext cx="378669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4687623"/>
            <a:ext cx="1161826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2754ED01-E2A0-4C1E-8E21-014B9904157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8" y="2006600"/>
            <a:ext cx="7408333" cy="25880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www.nancypenchev.com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hyperlink" Target="mailto:nancypenchev@gmail.com" TargetMode="External"/><Relationship Id="rId4" Type="http://schemas.openxmlformats.org/officeDocument/2006/relationships/hyperlink" Target="www.nancypenchev.edublogs.org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atozkidsstuff.com/pennsylvania.html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://sites.state.pa.us/kids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orestandards.org/ELA-Literacy/W/3/7/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5" Type="http://schemas.openxmlformats.org/officeDocument/2006/relationships/hyperlink" Target="http://www.corestandards.org/ELA-Literacy/RI/3/3/" TargetMode="External"/><Relationship Id="rId4" Type="http://schemas.openxmlformats.org/officeDocument/2006/relationships/hyperlink" Target="http://www.corestandards.org/ELA-Literacy/W/3/6/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CbwIJMz9PAQ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://blabberize.com/" TargetMode="External"/><Relationship Id="rId3" Type="http://schemas.openxmlformats.org/officeDocument/2006/relationships/hyperlink" Target="http://issuu.com/" TargetMode="External"/><Relationship Id="rId7" Type="http://schemas.openxmlformats.org/officeDocument/2006/relationships/hyperlink" Target="http://www.powtoon.com/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://goanimate.com/" TargetMode="External"/><Relationship Id="rId5" Type="http://schemas.openxmlformats.org/officeDocument/2006/relationships/hyperlink" Target="http://animoto.com/" TargetMode="External"/><Relationship Id="rId4" Type="http://schemas.openxmlformats.org/officeDocument/2006/relationships/hyperlink" Target="www.edmodo.com" TargetMode="External"/><Relationship Id="rId9" Type="http://schemas.openxmlformats.org/officeDocument/2006/relationships/hyperlink" Target="www.mad-learn.com" TargetMode="Externa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://www.weebly.com/" TargetMode="External"/><Relationship Id="rId3" Type="http://schemas.openxmlformats.org/officeDocument/2006/relationships/hyperlink" Target="http://edu.glogster.com/?ref=com" TargetMode="External"/><Relationship Id="rId7" Type="http://schemas.openxmlformats.org/officeDocument/2006/relationships/hyperlink" Target="http://popplet.com/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://bighugelabs.com/" TargetMode="External"/><Relationship Id="rId5" Type="http://schemas.openxmlformats.org/officeDocument/2006/relationships/hyperlink" Target="http://www.wordle.net/" TargetMode="External"/><Relationship Id="rId4" Type="http://schemas.openxmlformats.org/officeDocument/2006/relationships/hyperlink" Target="http://voicethread.com/products/k12/educator/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educlipper.net/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rojectpixelpress.com/floors/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lickers.com/" TargetMode="Externa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Relationship Id="rId4" Type="http://schemas.openxmlformats.org/officeDocument/2006/relationships/hyperlink" Target="http://www.pinterest.com/search/pins/?q=plickers&amp;term_meta%5b%5d=plickers|typed&amp;remove_refine=TECHNOLOGY|typed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mind.com/" TargetMode="Externa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www.nancypenchev.edublogs.org" TargetMode="Externa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://www.livebinders.com/play/play?id=108629" TargetMode="External"/><Relationship Id="rId5" Type="http://schemas.openxmlformats.org/officeDocument/2006/relationships/hyperlink" Target="http://blog.web20classroom.org/" TargetMode="External"/><Relationship Id="rId4" Type="http://schemas.openxmlformats.org/officeDocument/2006/relationships/hyperlink" Target="www.freetech4teachers.com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nvas.net/" TargetMode="Externa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2.xml"/><Relationship Id="rId5" Type="http://schemas.openxmlformats.org/officeDocument/2006/relationships/hyperlink" Target="http://www.moocs.co/K-12_MOOCs.html" TargetMode="External"/><Relationship Id="rId4" Type="http://schemas.openxmlformats.org/officeDocument/2006/relationships/hyperlink" Target="https://www.coursera.org/courses?cats=teacherpd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a/ehillel.org/spreadsheet/ccc?key=0AiftIdjCeWSXdDRLRzNsVktUUGJpRWJhdUlWLS1Genc#gid=0" TargetMode="Externa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9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interest.com/" TargetMode="Externa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www.makewonder.com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>
            <a:spLocks noGrp="1"/>
          </p:cNvSpPr>
          <p:nvPr>
            <p:ph type="ctrTitle"/>
          </p:nvPr>
        </p:nvSpPr>
        <p:spPr>
          <a:xfrm>
            <a:off x="685800" y="331505"/>
            <a:ext cx="7772400" cy="9516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Technology as a  Tool</a:t>
            </a:r>
          </a:p>
        </p:txBody>
      </p:sp>
      <p:sp>
        <p:nvSpPr>
          <p:cNvPr id="40" name="Shape 40"/>
          <p:cNvSpPr txBox="1">
            <a:spLocks noGrp="1"/>
          </p:cNvSpPr>
          <p:nvPr>
            <p:ph type="subTitle" idx="1"/>
          </p:nvPr>
        </p:nvSpPr>
        <p:spPr>
          <a:xfrm>
            <a:off x="760650" y="1542807"/>
            <a:ext cx="7772400" cy="666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>
                <a:solidFill>
                  <a:srgbClr val="CCCCCC"/>
                </a:solidFill>
              </a:rPr>
              <a:t>Using Technology to Add Spice </a:t>
            </a:r>
          </a:p>
          <a:p>
            <a:pPr rtl="0">
              <a:spcBef>
                <a:spcPts val="0"/>
              </a:spcBef>
              <a:buNone/>
            </a:pPr>
            <a:r>
              <a:rPr lang="en">
                <a:solidFill>
                  <a:srgbClr val="CCCCCC"/>
                </a:solidFill>
              </a:rPr>
              <a:t>to Your Teaching</a:t>
            </a:r>
          </a:p>
          <a:p>
            <a:pPr rtl="0">
              <a:spcBef>
                <a:spcPts val="0"/>
              </a:spcBef>
              <a:buNone/>
            </a:pPr>
            <a:endParaRPr/>
          </a:p>
          <a:p>
            <a:pPr rtl="0">
              <a:spcBef>
                <a:spcPts val="0"/>
              </a:spcBef>
              <a:buNone/>
            </a:pPr>
            <a:endParaRPr/>
          </a:p>
          <a:p>
            <a:pPr rtl="0">
              <a:spcBef>
                <a:spcPts val="0"/>
              </a:spcBef>
              <a:buNone/>
            </a:pPr>
            <a:r>
              <a:rPr lang="en" i="0" u="sng">
                <a:solidFill>
                  <a:schemeClr val="hlink"/>
                </a:solidFill>
                <a:hlinkClick r:id="rId3"/>
              </a:rPr>
              <a:t>www.nancypenchev.com</a:t>
            </a:r>
            <a:r>
              <a:rPr lang="en" i="0"/>
              <a:t>  </a:t>
            </a:r>
          </a:p>
          <a:p>
            <a:pPr rtl="0">
              <a:spcBef>
                <a:spcPts val="0"/>
              </a:spcBef>
              <a:buNone/>
            </a:pPr>
            <a:r>
              <a:rPr lang="en" i="0" u="sng">
                <a:solidFill>
                  <a:schemeClr val="hlink"/>
                </a:solidFill>
                <a:hlinkClick r:id="rId4"/>
              </a:rPr>
              <a:t>www.nancypenchev.edublogs.org</a:t>
            </a:r>
          </a:p>
          <a:p>
            <a:pPr rtl="0">
              <a:spcBef>
                <a:spcPts val="0"/>
              </a:spcBef>
              <a:buNone/>
            </a:pPr>
            <a:r>
              <a:rPr lang="en" i="0" u="sng">
                <a:solidFill>
                  <a:schemeClr val="hlink"/>
                </a:solidFill>
                <a:hlinkClick r:id="rId5"/>
              </a:rPr>
              <a:t>nancypenchev@gmail.com</a:t>
            </a:r>
          </a:p>
          <a:p>
            <a:pPr>
              <a:spcBef>
                <a:spcPts val="0"/>
              </a:spcBef>
              <a:buNone/>
            </a:pPr>
            <a:r>
              <a:rPr lang="en" i="0"/>
              <a:t>Twitter: @penchevable </a:t>
            </a:r>
          </a:p>
        </p:txBody>
      </p:sp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 txBox="1">
            <a:spLocks noGrp="1"/>
          </p:cNvSpPr>
          <p:nvPr>
            <p:ph type="title"/>
          </p:nvPr>
        </p:nvSpPr>
        <p:spPr>
          <a:xfrm>
            <a:off x="457200" y="666750"/>
            <a:ext cx="8229600" cy="670024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 sz="3600" dirty="0"/>
              <a:t>History lesson 3rd grade (PA)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78571"/>
              <a:buFont typeface="Arial"/>
              <a:buNone/>
            </a:pPr>
            <a:r>
              <a:rPr lang="en" sz="1400" b="1" dirty="0">
                <a:solidFill>
                  <a:srgbClr val="43413E"/>
                </a:solidFill>
                <a:latin typeface="Arial"/>
                <a:ea typeface="Arial"/>
                <a:cs typeface="Arial"/>
                <a:sym typeface="Arial"/>
              </a:rPr>
              <a:t>5.1.3.F:</a:t>
            </a:r>
            <a:r>
              <a:rPr lang="en" sz="1400" dirty="0">
                <a:solidFill>
                  <a:srgbClr val="43413E"/>
                </a:solidFill>
                <a:latin typeface="Arial"/>
                <a:ea typeface="Arial"/>
                <a:cs typeface="Arial"/>
                <a:sym typeface="Arial"/>
              </a:rPr>
              <a:t>  Identify </a:t>
            </a:r>
            <a:r>
              <a:rPr lang="en" sz="1400" b="1" dirty="0">
                <a:solidFill>
                  <a:srgbClr val="43413E"/>
                </a:solidFill>
                <a:latin typeface="Arial"/>
                <a:ea typeface="Arial"/>
                <a:cs typeface="Arial"/>
                <a:sym typeface="Arial"/>
              </a:rPr>
              <a:t>state</a:t>
            </a:r>
            <a:r>
              <a:rPr lang="en" sz="1400" dirty="0">
                <a:solidFill>
                  <a:srgbClr val="43413E"/>
                </a:solidFill>
                <a:latin typeface="Arial"/>
                <a:ea typeface="Arial"/>
                <a:cs typeface="Arial"/>
                <a:sym typeface="Arial"/>
              </a:rPr>
              <a:t> symbols, national symbols, and national holidays.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800" dirty="0"/>
          </a:p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93" name="Shape 93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algn="ctr" rtl="0">
              <a:spcBef>
                <a:spcPts val="0"/>
              </a:spcBef>
              <a:buNone/>
            </a:pPr>
            <a:r>
              <a:rPr lang="en" sz="2400"/>
              <a:t>Identify STATE symbols</a:t>
            </a:r>
          </a:p>
          <a:p>
            <a:pPr rtl="0">
              <a:spcBef>
                <a:spcPts val="0"/>
              </a:spcBef>
              <a:buNone/>
            </a:pPr>
            <a:endParaRPr sz="2400"/>
          </a:p>
          <a:p>
            <a:pPr marL="457200" lvl="0" indent="-304800" rtl="0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rgbClr val="222222"/>
              </a:buClr>
              <a:buSzPct val="100000"/>
              <a:buFont typeface="Arial"/>
              <a:buChar char="●"/>
            </a:pPr>
            <a:r>
              <a:rPr lang="en" sz="120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Animal: Whitetail Deer</a:t>
            </a:r>
          </a:p>
          <a:p>
            <a:pPr marL="457200" lvl="0" indent="-304800" rtl="0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rgbClr val="222222"/>
              </a:buClr>
              <a:buSzPct val="100000"/>
              <a:buFont typeface="Arial"/>
              <a:buChar char="●"/>
            </a:pPr>
            <a:r>
              <a:rPr lang="en" sz="120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Bird: Ruffed Grouse</a:t>
            </a:r>
          </a:p>
          <a:p>
            <a:pPr marL="457200" lvl="0" indent="-304800" rtl="0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rgbClr val="222222"/>
              </a:buClr>
              <a:buSzPct val="100000"/>
              <a:buFont typeface="Arial"/>
              <a:buChar char="●"/>
            </a:pPr>
            <a:r>
              <a:rPr lang="en" sz="120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Dog: Great Dane</a:t>
            </a:r>
          </a:p>
          <a:p>
            <a:pPr marL="457200" lvl="0" indent="-304800" rtl="0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rgbClr val="222222"/>
              </a:buClr>
              <a:buSzPct val="100000"/>
              <a:buFont typeface="Arial"/>
              <a:buChar char="●"/>
            </a:pPr>
            <a:r>
              <a:rPr lang="en" sz="120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Fish: Brook Trout</a:t>
            </a:r>
          </a:p>
          <a:p>
            <a:pPr marL="457200" lvl="0" indent="-304800" rtl="0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rgbClr val="222222"/>
              </a:buClr>
              <a:buSzPct val="100000"/>
              <a:buFont typeface="Arial"/>
              <a:buChar char="●"/>
            </a:pPr>
            <a:r>
              <a:rPr lang="en" sz="120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Flag of Pennslyvania</a:t>
            </a:r>
          </a:p>
          <a:p>
            <a:pPr marL="457200" lvl="0" indent="-304800" rtl="0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rgbClr val="222222"/>
              </a:buClr>
              <a:buSzPct val="100000"/>
              <a:buFont typeface="Arial"/>
              <a:buChar char="●"/>
            </a:pPr>
            <a:r>
              <a:rPr lang="en" sz="120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Flower: Mountain Laurel</a:t>
            </a:r>
          </a:p>
          <a:p>
            <a:pPr marL="457200" lvl="0" indent="-304800" rtl="0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rgbClr val="222222"/>
              </a:buClr>
              <a:buSzPct val="100000"/>
              <a:buFont typeface="Arial"/>
              <a:buChar char="●"/>
            </a:pPr>
            <a:r>
              <a:rPr lang="en" sz="120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Motto: "Virtue, Liberty and Independence"</a:t>
            </a:r>
          </a:p>
          <a:p>
            <a:pPr marL="457200" lvl="0" indent="-304800" rtl="0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rgbClr val="222222"/>
              </a:buClr>
              <a:buSzPct val="100000"/>
              <a:buFont typeface="Arial"/>
              <a:buChar char="●"/>
            </a:pPr>
            <a:r>
              <a:rPr lang="en" sz="120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Nickname: Keystone State</a:t>
            </a:r>
          </a:p>
          <a:p>
            <a:pPr>
              <a:spcBef>
                <a:spcPts val="0"/>
              </a:spcBef>
              <a:buNone/>
            </a:pPr>
            <a:endParaRPr sz="2400"/>
          </a:p>
        </p:txBody>
      </p:sp>
      <p:pic>
        <p:nvPicPr>
          <p:cNvPr id="94" name="Shape 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73950" y="1925950"/>
            <a:ext cx="3333750" cy="2438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Lesson plan</a:t>
            </a:r>
          </a:p>
        </p:txBody>
      </p:sp>
      <p:sp>
        <p:nvSpPr>
          <p:cNvPr id="100" name="Shape 100"/>
          <p:cNvSpPr txBox="1">
            <a:spLocks noGrp="1"/>
          </p:cNvSpPr>
          <p:nvPr>
            <p:ph type="body" idx="1"/>
          </p:nvPr>
        </p:nvSpPr>
        <p:spPr>
          <a:xfrm>
            <a:off x="204975" y="1200150"/>
            <a:ext cx="4246799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 dirty="0"/>
              <a:t>Read from History book</a:t>
            </a:r>
          </a:p>
          <a:p>
            <a:pPr rtl="0">
              <a:spcBef>
                <a:spcPts val="0"/>
              </a:spcBef>
              <a:buNone/>
            </a:pPr>
            <a:endParaRPr sz="600" dirty="0"/>
          </a:p>
          <a:p>
            <a:pPr rtl="0">
              <a:spcBef>
                <a:spcPts val="0"/>
              </a:spcBef>
              <a:buNone/>
            </a:pPr>
            <a:endParaRPr lang="en" dirty="0" smtClean="0"/>
          </a:p>
          <a:p>
            <a:pPr rtl="0">
              <a:spcBef>
                <a:spcPts val="0"/>
              </a:spcBef>
              <a:buNone/>
            </a:pPr>
            <a:r>
              <a:rPr lang="en" dirty="0" smtClean="0"/>
              <a:t>Read </a:t>
            </a:r>
            <a:r>
              <a:rPr lang="en" u="sng" dirty="0"/>
              <a:t>Celebrating Pennsylvania</a:t>
            </a:r>
            <a:r>
              <a:rPr lang="en" dirty="0"/>
              <a:t>, </a:t>
            </a:r>
            <a:r>
              <a:rPr lang="en" u="sng" dirty="0"/>
              <a:t>Good Night Pennsylvania, Little Pennsylvania, </a:t>
            </a:r>
            <a:r>
              <a:rPr lang="en" dirty="0"/>
              <a:t> and </a:t>
            </a:r>
            <a:r>
              <a:rPr lang="en" u="sng" dirty="0"/>
              <a:t>K is for Keystone </a:t>
            </a:r>
            <a:r>
              <a:rPr lang="en" dirty="0"/>
              <a:t>children’s books</a:t>
            </a:r>
          </a:p>
          <a:p>
            <a:pPr rtl="0">
              <a:spcBef>
                <a:spcPts val="0"/>
              </a:spcBef>
              <a:buNone/>
            </a:pPr>
            <a:endParaRPr sz="600" dirty="0"/>
          </a:p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01" name="Shape 101"/>
          <p:cNvSpPr txBox="1">
            <a:spLocks noGrp="1"/>
          </p:cNvSpPr>
          <p:nvPr>
            <p:ph type="body" idx="2"/>
          </p:nvPr>
        </p:nvSpPr>
        <p:spPr>
          <a:xfrm>
            <a:off x="4531875" y="1136000"/>
            <a:ext cx="44292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Art activities 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build the flag from recycled materials</a:t>
            </a:r>
          </a:p>
          <a:p>
            <a:pPr rtl="0">
              <a:spcBef>
                <a:spcPts val="0"/>
              </a:spcBef>
              <a:buNone/>
            </a:pPr>
            <a:endParaRPr/>
          </a:p>
          <a:p>
            <a:pPr rtl="0">
              <a:spcBef>
                <a:spcPts val="0"/>
              </a:spcBef>
              <a:buNone/>
            </a:pPr>
            <a:r>
              <a:rPr lang="en"/>
              <a:t>Cut and paste pictures of symbols and create class poster</a:t>
            </a:r>
          </a:p>
          <a:p>
            <a:pPr rtl="0">
              <a:spcBef>
                <a:spcPts val="0"/>
              </a:spcBef>
              <a:buNone/>
            </a:pPr>
            <a:endParaRPr/>
          </a:p>
          <a:p>
            <a:pPr rtl="0">
              <a:spcBef>
                <a:spcPts val="0"/>
              </a:spcBef>
              <a:buNone/>
            </a:pPr>
            <a:endParaRPr/>
          </a:p>
          <a:p>
            <a:pPr rtl="0">
              <a:spcBef>
                <a:spcPts val="0"/>
              </a:spcBef>
              <a:buNone/>
            </a:pPr>
            <a:endParaRPr/>
          </a:p>
          <a:p>
            <a:pPr rtl="0">
              <a:spcBef>
                <a:spcPts val="0"/>
              </a:spcBef>
              <a:buNone/>
            </a:pPr>
            <a:endParaRPr sz="600"/>
          </a:p>
          <a:p>
            <a:pPr rtl="0">
              <a:spcBef>
                <a:spcPts val="0"/>
              </a:spcBef>
              <a:buNone/>
            </a:pPr>
            <a:endParaRPr/>
          </a:p>
          <a:p>
            <a:pPr rtl="0">
              <a:spcBef>
                <a:spcPts val="0"/>
              </a:spcBef>
              <a:buNone/>
            </a:pPr>
            <a:endParaRPr/>
          </a:p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  <p:transition spd="slow">
    <p:cut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Tech Spice</a:t>
            </a:r>
          </a:p>
        </p:txBody>
      </p:sp>
      <p:sp>
        <p:nvSpPr>
          <p:cNvPr id="107" name="Shape 107"/>
          <p:cNvSpPr txBox="1">
            <a:spLocks noGrp="1"/>
          </p:cNvSpPr>
          <p:nvPr>
            <p:ph type="body" idx="1"/>
          </p:nvPr>
        </p:nvSpPr>
        <p:spPr>
          <a:xfrm>
            <a:off x="98025" y="1200150"/>
            <a:ext cx="36987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lang="en" sz="1800"/>
              <a:t>Research using </a:t>
            </a:r>
            <a:r>
              <a:rPr lang="en" sz="1800" u="sng">
                <a:solidFill>
                  <a:schemeClr val="hlink"/>
                </a:solidFill>
                <a:hlinkClick r:id="rId3"/>
              </a:rPr>
              <a:t>AtoZ</a:t>
            </a:r>
            <a:r>
              <a:rPr lang="en" sz="1800"/>
              <a:t> and </a:t>
            </a:r>
            <a:r>
              <a:rPr lang="en" sz="1800" u="sng">
                <a:solidFill>
                  <a:schemeClr val="hlink"/>
                </a:solidFill>
                <a:hlinkClick r:id="rId4"/>
              </a:rPr>
              <a:t>State Kids site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800"/>
          </a:p>
          <a:p>
            <a:pPr lvl="0" rtl="0"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lang="en" sz="1800"/>
              <a:t>Create a Popplet brain map to show the names and pictures of state symbols and compare to another state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800"/>
          </a:p>
          <a:p>
            <a:pPr lvl="0"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lang="en" sz="1800"/>
              <a:t>Create a ScratchJr coding program to share the animal representatives</a:t>
            </a:r>
          </a:p>
        </p:txBody>
      </p:sp>
      <p:sp>
        <p:nvSpPr>
          <p:cNvPr id="108" name="Shape 108"/>
          <p:cNvSpPr txBox="1">
            <a:spLocks noGrp="1"/>
          </p:cNvSpPr>
          <p:nvPr>
            <p:ph type="body" idx="2"/>
          </p:nvPr>
        </p:nvSpPr>
        <p:spPr>
          <a:xfrm>
            <a:off x="4866100" y="1372500"/>
            <a:ext cx="4105800" cy="35534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 sz="2400"/>
              <a:t>Use Pic Collage to make a poster of the symbols</a:t>
            </a:r>
          </a:p>
          <a:p>
            <a:pPr rtl="0">
              <a:spcBef>
                <a:spcPts val="0"/>
              </a:spcBef>
              <a:buNone/>
            </a:pPr>
            <a:endParaRPr sz="2400"/>
          </a:p>
          <a:p>
            <a:pPr>
              <a:spcBef>
                <a:spcPts val="0"/>
              </a:spcBef>
              <a:buNone/>
            </a:pPr>
            <a:r>
              <a:rPr lang="en" sz="2400"/>
              <a:t>Educreations movie with symbols and kids voices to share what they have learned. </a:t>
            </a:r>
          </a:p>
        </p:txBody>
      </p:sp>
    </p:spTree>
  </p:cSld>
  <p:clrMapOvr>
    <a:masterClrMapping/>
  </p:clrMapOvr>
  <p:transition spd="slow">
    <p:cut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000"/>
              <a:t>Other standard addressed with Tech Spice</a:t>
            </a:r>
          </a:p>
        </p:txBody>
      </p:sp>
      <p:sp>
        <p:nvSpPr>
          <p:cNvPr id="114" name="Shape 114"/>
          <p:cNvSpPr txBox="1">
            <a:spLocks noGrp="1"/>
          </p:cNvSpPr>
          <p:nvPr>
            <p:ph type="body" idx="1"/>
          </p:nvPr>
        </p:nvSpPr>
        <p:spPr>
          <a:xfrm>
            <a:off x="457200" y="1304600"/>
            <a:ext cx="8229600" cy="3621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>
                <a:solidFill>
                  <a:srgbClr val="373737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CCSS.ELA-LITERACY.W.3.7 </a:t>
            </a:r>
            <a:r>
              <a:rPr lang="en" sz="1800">
                <a:solidFill>
                  <a:srgbClr val="202020"/>
                </a:solidFill>
                <a:latin typeface="Arial"/>
                <a:ea typeface="Arial"/>
                <a:cs typeface="Arial"/>
                <a:sym typeface="Arial"/>
              </a:rPr>
              <a:t>Conduct short research projects that build knowledge about a topic.</a:t>
            </a:r>
          </a:p>
          <a:p>
            <a:pPr lvl="0" rtl="0">
              <a:spcBef>
                <a:spcPts val="0"/>
              </a:spcBef>
              <a:buNone/>
            </a:pPr>
            <a:endParaRPr sz="600">
              <a:solidFill>
                <a:srgbClr val="202020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 rtl="0">
              <a:spcBef>
                <a:spcPts val="0"/>
              </a:spcBef>
              <a:buNone/>
            </a:pPr>
            <a:r>
              <a:rPr lang="en" sz="1800">
                <a:solidFill>
                  <a:srgbClr val="373737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CCSS.ELA-LITERACY.W.3.6 </a:t>
            </a:r>
            <a:r>
              <a:rPr lang="en" sz="1800">
                <a:solidFill>
                  <a:srgbClr val="202020"/>
                </a:solidFill>
                <a:latin typeface="Arial"/>
                <a:ea typeface="Arial"/>
                <a:cs typeface="Arial"/>
                <a:sym typeface="Arial"/>
              </a:rPr>
              <a:t>With guidance and support from adults, use technology to produce and publish writing (using keyboarding skills) as well as to interact and collaborate with others.</a:t>
            </a:r>
          </a:p>
          <a:p>
            <a:pPr lvl="0" rtl="0">
              <a:spcBef>
                <a:spcPts val="0"/>
              </a:spcBef>
              <a:buNone/>
            </a:pPr>
            <a:endParaRPr sz="600">
              <a:solidFill>
                <a:srgbClr val="202020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 rtl="0">
              <a:spcBef>
                <a:spcPts val="0"/>
              </a:spcBef>
              <a:buNone/>
            </a:pPr>
            <a:r>
              <a:rPr lang="en" sz="1800">
                <a:solidFill>
                  <a:srgbClr val="373737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CCSS.ELA-LITERACY.RI.3.3 </a:t>
            </a:r>
            <a:r>
              <a:rPr lang="en" sz="1800">
                <a:solidFill>
                  <a:srgbClr val="202020"/>
                </a:solidFill>
                <a:latin typeface="Arial"/>
                <a:ea typeface="Arial"/>
                <a:cs typeface="Arial"/>
                <a:sym typeface="Arial"/>
              </a:rPr>
              <a:t>Describe the relationship between a series of historical events, scientific ideas or concepts, or steps in technical procedures in a text, using language that pertains to time, sequence, and cause/effect.</a:t>
            </a:r>
          </a:p>
        </p:txBody>
      </p:sp>
    </p:spTree>
  </p:cSld>
  <p:clrMapOvr>
    <a:masterClrMapping/>
  </p:clrMapOvr>
  <p:transition spd="slow">
    <p:cut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 txBox="1">
            <a:spLocks noGrp="1"/>
          </p:cNvSpPr>
          <p:nvPr>
            <p:ph type="title"/>
          </p:nvPr>
        </p:nvSpPr>
        <p:spPr>
          <a:xfrm>
            <a:off x="457200" y="256650"/>
            <a:ext cx="8546700" cy="600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sz="3600"/>
              <a:t>ISTE Student Standards</a:t>
            </a:r>
          </a:p>
        </p:txBody>
      </p:sp>
      <p:sp>
        <p:nvSpPr>
          <p:cNvPr id="120" name="Shape 120"/>
          <p:cNvSpPr txBox="1">
            <a:spLocks noGrp="1"/>
          </p:cNvSpPr>
          <p:nvPr>
            <p:ph type="body" idx="1"/>
          </p:nvPr>
        </p:nvSpPr>
        <p:spPr>
          <a:xfrm>
            <a:off x="457200" y="1293900"/>
            <a:ext cx="8321999" cy="36321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lang="en" sz="1800" b="1"/>
              <a:t>1. Creativity and innovation 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lang="en" sz="1800" b="1"/>
              <a:t>Students demonstrate creative thinking, construct knowledge, and develop innovative products and processes using technology.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lang="en" sz="1800" b="1"/>
              <a:t>a. Apply existing knowledge to generate new ideas, products, or processes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lang="en" sz="1800" b="1"/>
              <a:t>b. Create original works as a means of personal or group expression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lang="en" sz="1800" b="1"/>
              <a:t>c. Use models and simulations to explore complex systems and issues</a:t>
            </a:r>
          </a:p>
          <a:p>
            <a:pPr lvl="0">
              <a:spcBef>
                <a:spcPts val="0"/>
              </a:spcBef>
              <a:buNone/>
            </a:pPr>
            <a:endParaRPr sz="1800" b="1"/>
          </a:p>
        </p:txBody>
      </p:sp>
    </p:spTree>
  </p:cSld>
  <p:clrMapOvr>
    <a:masterClrMapping/>
  </p:clrMapOvr>
  <p:transition spd="slow">
    <p:cut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body" idx="1"/>
          </p:nvPr>
        </p:nvSpPr>
        <p:spPr>
          <a:xfrm>
            <a:off x="4114800" y="1885950"/>
            <a:ext cx="4197299" cy="17714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 sz="3000" i="0" dirty="0">
                <a:solidFill>
                  <a:srgbClr val="FF0000"/>
                </a:solidFill>
              </a:rPr>
              <a:t>Commercial: </a:t>
            </a:r>
          </a:p>
          <a:p>
            <a:pPr>
              <a:spcBef>
                <a:spcPts val="0"/>
              </a:spcBef>
              <a:buNone/>
            </a:pPr>
            <a:r>
              <a:rPr lang="en" sz="3000" i="0" dirty="0">
                <a:solidFill>
                  <a:srgbClr val="FF0000"/>
                </a:solidFill>
              </a:rPr>
              <a:t>Play </a:t>
            </a:r>
            <a:r>
              <a:rPr lang="en" sz="3000" i="0" u="sng" dirty="0">
                <a:solidFill>
                  <a:srgbClr val="CCCCCC"/>
                </a:solidFill>
                <a:hlinkClick r:id="rId3"/>
              </a:rPr>
              <a:t>Osmo</a:t>
            </a:r>
          </a:p>
        </p:txBody>
      </p:sp>
      <p:pic>
        <p:nvPicPr>
          <p:cNvPr id="126" name="Shape 1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57575" y="1125500"/>
            <a:ext cx="2228850" cy="2047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Adding Tech Spice 		</a:t>
            </a:r>
          </a:p>
        </p:txBody>
      </p:sp>
      <p:sp>
        <p:nvSpPr>
          <p:cNvPr id="132" name="Shape 13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*</a:t>
            </a:r>
            <a:r>
              <a:rPr lang="en" u="sng">
                <a:solidFill>
                  <a:schemeClr val="hlink"/>
                </a:solidFill>
                <a:hlinkClick r:id="rId3"/>
              </a:rPr>
              <a:t>ISSUU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*</a:t>
            </a:r>
            <a:r>
              <a:rPr lang="en" u="sng">
                <a:solidFill>
                  <a:schemeClr val="hlink"/>
                </a:solidFill>
                <a:hlinkClick r:id="rId4"/>
              </a:rPr>
              <a:t>Edmodo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*</a:t>
            </a:r>
            <a:r>
              <a:rPr lang="en" u="sng">
                <a:solidFill>
                  <a:schemeClr val="hlink"/>
                </a:solidFill>
                <a:hlinkClick r:id="rId5"/>
              </a:rPr>
              <a:t>Animoto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*</a:t>
            </a:r>
            <a:r>
              <a:rPr lang="en" u="sng">
                <a:solidFill>
                  <a:schemeClr val="hlink"/>
                </a:solidFill>
                <a:hlinkClick r:id="rId6"/>
              </a:rPr>
              <a:t>GoAnimate</a:t>
            </a:r>
          </a:p>
          <a:p>
            <a:pPr rtl="0">
              <a:spcBef>
                <a:spcPts val="0"/>
              </a:spcBef>
              <a:buNone/>
            </a:pPr>
            <a:r>
              <a:rPr lang="en" u="sng">
                <a:solidFill>
                  <a:schemeClr val="hlink"/>
                </a:solidFill>
                <a:hlinkClick r:id="rId7"/>
              </a:rPr>
              <a:t>*Powtoons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*</a:t>
            </a:r>
            <a:r>
              <a:rPr lang="en" u="sng">
                <a:solidFill>
                  <a:schemeClr val="hlink"/>
                </a:solidFill>
                <a:hlinkClick r:id="rId8"/>
              </a:rPr>
              <a:t>Blabberize</a:t>
            </a:r>
          </a:p>
          <a:p>
            <a:pPr>
              <a:spcBef>
                <a:spcPts val="0"/>
              </a:spcBef>
              <a:buNone/>
            </a:pPr>
            <a:r>
              <a:rPr lang="en" u="sng">
                <a:solidFill>
                  <a:schemeClr val="hlink"/>
                </a:solidFill>
                <a:hlinkClick r:id="rId9"/>
              </a:rPr>
              <a:t>*MADlearn</a:t>
            </a:r>
          </a:p>
        </p:txBody>
      </p:sp>
    </p:spTree>
  </p:cSld>
  <p:clrMapOvr>
    <a:masterClrMapping/>
  </p:clrMapOvr>
  <p:transition spd="slow">
    <p:cut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Adding Tech Spice</a:t>
            </a:r>
          </a:p>
        </p:txBody>
      </p:sp>
      <p:sp>
        <p:nvSpPr>
          <p:cNvPr id="138" name="Shape 138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*</a:t>
            </a:r>
            <a:r>
              <a:rPr lang="en" u="sng">
                <a:solidFill>
                  <a:schemeClr val="hlink"/>
                </a:solidFill>
                <a:hlinkClick r:id="rId3"/>
              </a:rPr>
              <a:t>Glogster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*</a:t>
            </a:r>
            <a:r>
              <a:rPr lang="en" u="sng">
                <a:solidFill>
                  <a:schemeClr val="hlink"/>
                </a:solidFill>
                <a:hlinkClick r:id="rId4"/>
              </a:rPr>
              <a:t>Voicethread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*</a:t>
            </a:r>
            <a:r>
              <a:rPr lang="en" u="sng">
                <a:solidFill>
                  <a:schemeClr val="hlink"/>
                </a:solidFill>
                <a:hlinkClick r:id="rId5"/>
              </a:rPr>
              <a:t>Wordle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*</a:t>
            </a:r>
            <a:r>
              <a:rPr lang="en" u="sng">
                <a:solidFill>
                  <a:schemeClr val="hlink"/>
                </a:solidFill>
                <a:hlinkClick r:id="rId6"/>
              </a:rPr>
              <a:t>Big Huge Labs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*</a:t>
            </a:r>
            <a:r>
              <a:rPr lang="en" u="sng">
                <a:solidFill>
                  <a:schemeClr val="hlink"/>
                </a:solidFill>
                <a:hlinkClick r:id="rId7"/>
              </a:rPr>
              <a:t>Popplet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*</a:t>
            </a:r>
            <a:r>
              <a:rPr lang="en" u="sng">
                <a:solidFill>
                  <a:schemeClr val="hlink"/>
                </a:solidFill>
                <a:hlinkClick r:id="rId8"/>
              </a:rPr>
              <a:t>Weebly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*Social Media</a:t>
            </a:r>
          </a:p>
          <a:p>
            <a:pPr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  <p:transition spd="slow">
    <p:cut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 txBox="1">
            <a:spLocks noGrp="1"/>
          </p:cNvSpPr>
          <p:nvPr>
            <p:ph type="body" idx="1"/>
          </p:nvPr>
        </p:nvSpPr>
        <p:spPr>
          <a:xfrm>
            <a:off x="4572000" y="2193637"/>
            <a:ext cx="3930299" cy="5195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 sz="3600" i="0" dirty="0">
                <a:solidFill>
                  <a:schemeClr val="accent5">
                    <a:lumMod val="75000"/>
                  </a:schemeClr>
                </a:solidFill>
              </a:rPr>
              <a:t>Commercial: </a:t>
            </a:r>
          </a:p>
          <a:p>
            <a:pPr>
              <a:spcBef>
                <a:spcPts val="0"/>
              </a:spcBef>
              <a:buNone/>
            </a:pPr>
            <a:r>
              <a:rPr lang="en" sz="3600" i="0" u="sng" dirty="0">
                <a:solidFill>
                  <a:srgbClr val="CCCCCC"/>
                </a:solidFill>
                <a:hlinkClick r:id="rId3"/>
              </a:rPr>
              <a:t>Educlipper</a:t>
            </a:r>
            <a:r>
              <a:rPr lang="en" sz="3600" u="sng" dirty="0">
                <a:solidFill>
                  <a:srgbClr val="980000"/>
                </a:solidFill>
                <a:hlinkClick r:id="rId3"/>
              </a:rPr>
              <a:t> </a:t>
            </a:r>
          </a:p>
        </p:txBody>
      </p:sp>
      <p:pic>
        <p:nvPicPr>
          <p:cNvPr id="144" name="Shape 1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2525" y="1265325"/>
            <a:ext cx="3720675" cy="23762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Adding Tech Spice    APPs</a:t>
            </a:r>
          </a:p>
        </p:txBody>
      </p:sp>
      <p:sp>
        <p:nvSpPr>
          <p:cNvPr id="150" name="Shape 150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 sz="3600" dirty="0"/>
              <a:t>*Educreations</a:t>
            </a:r>
          </a:p>
          <a:p>
            <a:pPr rtl="0">
              <a:spcBef>
                <a:spcPts val="0"/>
              </a:spcBef>
              <a:buNone/>
            </a:pPr>
            <a:r>
              <a:rPr lang="en" sz="3600" dirty="0"/>
              <a:t>*Explain Everything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36666"/>
              <a:buFont typeface="Arial"/>
              <a:buNone/>
            </a:pPr>
            <a:r>
              <a:rPr lang="en" sz="3600" dirty="0"/>
              <a:t>*PerfectVideo</a:t>
            </a:r>
          </a:p>
          <a:p>
            <a:pPr rtl="0">
              <a:spcBef>
                <a:spcPts val="0"/>
              </a:spcBef>
              <a:buNone/>
            </a:pPr>
            <a:r>
              <a:rPr lang="en" sz="3600" dirty="0"/>
              <a:t>*ChatterKid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3600" dirty="0"/>
              <a:t>*30Hands</a:t>
            </a:r>
          </a:p>
          <a:p>
            <a:pPr>
              <a:spcBef>
                <a:spcPts val="0"/>
              </a:spcBef>
              <a:buNone/>
            </a:pPr>
            <a:endParaRPr dirty="0"/>
          </a:p>
        </p:txBody>
      </p:sp>
      <p:pic>
        <p:nvPicPr>
          <p:cNvPr id="151" name="Shape 1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77275" y="1461600"/>
            <a:ext cx="779399" cy="779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Shape 1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01100" y="2321487"/>
            <a:ext cx="703174" cy="684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Shape 15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49125" y="2361000"/>
            <a:ext cx="666650" cy="645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Shape 15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266225" y="3485600"/>
            <a:ext cx="600249" cy="600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Shape 15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812500" y="3851025"/>
            <a:ext cx="703175" cy="6953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Nancy Stone Penchev</a:t>
            </a:r>
          </a:p>
        </p:txBody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3810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sz="2400"/>
              <a:t>18 years classroom experience in grades K-5</a:t>
            </a:r>
          </a:p>
          <a:p>
            <a:pPr marL="457200" lvl="0" indent="-3810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sz="2400"/>
              <a:t>Lifelong learner</a:t>
            </a:r>
          </a:p>
          <a:p>
            <a:pPr marL="457200" lvl="0" indent="-3810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sz="2400"/>
              <a:t>An Archeolibrainologist</a:t>
            </a:r>
          </a:p>
          <a:p>
            <a:pPr marL="457200" lvl="0" indent="-3810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sz="2400"/>
              <a:t>Children’s book enthusiast </a:t>
            </a:r>
          </a:p>
          <a:p>
            <a:pPr marL="457200" lvl="0" indent="-3810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sz="2400"/>
              <a:t>Blogger</a:t>
            </a:r>
          </a:p>
          <a:p>
            <a:pPr marL="457200" lvl="0" indent="-3810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sz="2400"/>
              <a:t>Passionate sharer of instructional technology</a:t>
            </a:r>
          </a:p>
          <a:p>
            <a:pPr marL="457200" lvl="0" indent="-3810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sz="2400"/>
              <a:t>Best daughter, sister, aunt EVER, pretty good wife</a:t>
            </a:r>
          </a:p>
        </p:txBody>
      </p:sp>
    </p:spTree>
  </p:cSld>
  <p:clrMapOvr>
    <a:masterClrMapping/>
  </p:clrMapOvr>
  <p:transition spd="slow">
    <p:cut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Adding Tech Spice        APPs</a:t>
            </a:r>
          </a:p>
        </p:txBody>
      </p:sp>
      <p:sp>
        <p:nvSpPr>
          <p:cNvPr id="161" name="Shape 161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 sz="4000" dirty="0"/>
              <a:t>*</a:t>
            </a:r>
            <a:r>
              <a:rPr lang="en" sz="4000" dirty="0">
                <a:solidFill>
                  <a:schemeClr val="dk1"/>
                </a:solidFill>
              </a:rPr>
              <a:t>Sock Puppets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36666"/>
              <a:buFont typeface="Arial"/>
              <a:buNone/>
            </a:pPr>
            <a:r>
              <a:rPr lang="en" sz="4000" dirty="0">
                <a:solidFill>
                  <a:schemeClr val="dk1"/>
                </a:solidFill>
              </a:rPr>
              <a:t>*PixnTell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36666"/>
              <a:buFont typeface="Arial"/>
              <a:buNone/>
            </a:pPr>
            <a:r>
              <a:rPr lang="en" sz="4000" dirty="0">
                <a:solidFill>
                  <a:schemeClr val="dk1"/>
                </a:solidFill>
              </a:rPr>
              <a:t>*Tellagami</a:t>
            </a:r>
          </a:p>
          <a:p>
            <a:pPr rtl="0">
              <a:spcBef>
                <a:spcPts val="0"/>
              </a:spcBef>
              <a:buNone/>
            </a:pPr>
            <a:r>
              <a:rPr lang="en" sz="4000" dirty="0"/>
              <a:t>*Book Creator</a:t>
            </a:r>
          </a:p>
          <a:p>
            <a:pPr rtl="0">
              <a:spcBef>
                <a:spcPts val="0"/>
              </a:spcBef>
              <a:buNone/>
            </a:pPr>
            <a:r>
              <a:rPr lang="en" sz="4000" dirty="0"/>
              <a:t>*Doodle Buddy</a:t>
            </a:r>
          </a:p>
          <a:p>
            <a:pPr>
              <a:spcBef>
                <a:spcPts val="0"/>
              </a:spcBef>
              <a:buNone/>
            </a:pPr>
            <a:endParaRPr dirty="0"/>
          </a:p>
        </p:txBody>
      </p:sp>
      <p:pic>
        <p:nvPicPr>
          <p:cNvPr id="162" name="Shape 1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75925" y="1391200"/>
            <a:ext cx="948612" cy="857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Shape 16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04000" y="1952700"/>
            <a:ext cx="738825" cy="738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Shape 16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37375" y="2800250"/>
            <a:ext cx="1022450" cy="997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Shape 16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941725" y="3797525"/>
            <a:ext cx="818874" cy="79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Shape 16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927300" y="3913400"/>
            <a:ext cx="948624" cy="9486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Adding Tech Spice APPs</a:t>
            </a:r>
          </a:p>
        </p:txBody>
      </p:sp>
      <p:sp>
        <p:nvSpPr>
          <p:cNvPr id="172" name="Shape 17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 sz="4000" dirty="0"/>
              <a:t>*Popplet lite</a:t>
            </a:r>
          </a:p>
          <a:p>
            <a:pPr rtl="0">
              <a:spcBef>
                <a:spcPts val="0"/>
              </a:spcBef>
              <a:buNone/>
            </a:pPr>
            <a:r>
              <a:rPr lang="en" sz="4000" dirty="0"/>
              <a:t>*Telestory</a:t>
            </a:r>
          </a:p>
          <a:p>
            <a:pPr rtl="0">
              <a:spcBef>
                <a:spcPts val="0"/>
              </a:spcBef>
              <a:buNone/>
            </a:pPr>
            <a:r>
              <a:rPr lang="en" sz="4000" dirty="0"/>
              <a:t>*PicCollage</a:t>
            </a:r>
          </a:p>
          <a:p>
            <a:pPr>
              <a:spcBef>
                <a:spcPts val="0"/>
              </a:spcBef>
              <a:buNone/>
            </a:pPr>
            <a:r>
              <a:rPr lang="en" sz="4000" dirty="0"/>
              <a:t>*Phonto</a:t>
            </a:r>
          </a:p>
        </p:txBody>
      </p:sp>
      <p:pic>
        <p:nvPicPr>
          <p:cNvPr id="173" name="Shape 1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24825" y="1373375"/>
            <a:ext cx="952724" cy="952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Shape 17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52175" y="1774425"/>
            <a:ext cx="857400" cy="8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Shape 17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83125" y="2790425"/>
            <a:ext cx="1122074" cy="1122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Shape 17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296600" y="3547100"/>
            <a:ext cx="1019724" cy="9962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Coding</a:t>
            </a:r>
          </a:p>
        </p:txBody>
      </p:sp>
      <p:sp>
        <p:nvSpPr>
          <p:cNvPr id="182" name="Shape 18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 sz="3600" dirty="0"/>
              <a:t>*ScratchJr</a:t>
            </a:r>
          </a:p>
          <a:p>
            <a:pPr rtl="0">
              <a:spcBef>
                <a:spcPts val="0"/>
              </a:spcBef>
              <a:buNone/>
            </a:pPr>
            <a:r>
              <a:rPr lang="en" sz="3600" dirty="0"/>
              <a:t>*BeeBot</a:t>
            </a:r>
          </a:p>
          <a:p>
            <a:pPr rtl="0">
              <a:spcBef>
                <a:spcPts val="0"/>
              </a:spcBef>
              <a:buNone/>
            </a:pPr>
            <a:r>
              <a:rPr lang="en" sz="3600" dirty="0"/>
              <a:t>*The Foos</a:t>
            </a:r>
          </a:p>
          <a:p>
            <a:pPr rtl="0">
              <a:spcBef>
                <a:spcPts val="0"/>
              </a:spcBef>
              <a:buNone/>
            </a:pPr>
            <a:r>
              <a:rPr lang="en" sz="3600" dirty="0"/>
              <a:t>*Hopscotch</a:t>
            </a:r>
          </a:p>
          <a:p>
            <a:pPr rtl="0">
              <a:spcBef>
                <a:spcPts val="0"/>
              </a:spcBef>
              <a:buNone/>
            </a:pPr>
            <a:r>
              <a:rPr lang="en" sz="3600" dirty="0"/>
              <a:t>*Daisy the Dinosaur</a:t>
            </a:r>
          </a:p>
          <a:p>
            <a:pPr>
              <a:spcBef>
                <a:spcPts val="0"/>
              </a:spcBef>
              <a:buNone/>
            </a:pPr>
            <a:r>
              <a:rPr lang="en" sz="3600" dirty="0"/>
              <a:t>*</a:t>
            </a:r>
            <a:r>
              <a:rPr lang="en" sz="3600" u="sng" dirty="0">
                <a:solidFill>
                  <a:schemeClr val="hlink"/>
                </a:solidFill>
                <a:hlinkClick r:id="rId3"/>
              </a:rPr>
              <a:t>Floors</a:t>
            </a:r>
            <a:r>
              <a:rPr lang="en" sz="3600" dirty="0"/>
              <a:t>- ooooooo!!!!!!</a:t>
            </a:r>
          </a:p>
        </p:txBody>
      </p:sp>
      <p:pic>
        <p:nvPicPr>
          <p:cNvPr id="183" name="Shape 18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72400" y="1275350"/>
            <a:ext cx="819049" cy="819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Shape 18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25600" y="1801175"/>
            <a:ext cx="712100" cy="71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Shape 18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282225" y="2513275"/>
            <a:ext cx="819050" cy="819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 txBox="1">
            <a:spLocks noGrp="1"/>
          </p:cNvSpPr>
          <p:nvPr>
            <p:ph type="body" idx="1"/>
          </p:nvPr>
        </p:nvSpPr>
        <p:spPr>
          <a:xfrm>
            <a:off x="3926500" y="2224850"/>
            <a:ext cx="4664100" cy="5195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 sz="3600" i="0">
                <a:solidFill>
                  <a:srgbClr val="CCCCCC"/>
                </a:solidFill>
              </a:rPr>
              <a:t>Commercial: </a:t>
            </a:r>
          </a:p>
          <a:p>
            <a:pPr>
              <a:spcBef>
                <a:spcPts val="0"/>
              </a:spcBef>
              <a:buNone/>
            </a:pPr>
            <a:r>
              <a:rPr lang="en" sz="3600" i="0">
                <a:solidFill>
                  <a:srgbClr val="CCCCCC"/>
                </a:solidFill>
              </a:rPr>
              <a:t>Gmail/Googledrive</a:t>
            </a:r>
          </a:p>
        </p:txBody>
      </p:sp>
      <p:pic>
        <p:nvPicPr>
          <p:cNvPr id="191" name="Shape 1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5950" y="1292087"/>
            <a:ext cx="3219450" cy="2385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Low Tech/No Tech options</a:t>
            </a:r>
          </a:p>
        </p:txBody>
      </p:sp>
      <p:sp>
        <p:nvSpPr>
          <p:cNvPr id="196" name="Shape 196"/>
          <p:cNvSpPr txBox="1">
            <a:spLocks noGrp="1"/>
          </p:cNvSpPr>
          <p:nvPr>
            <p:ph type="subTitle" idx="1"/>
          </p:nvPr>
        </p:nvSpPr>
        <p:spPr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For when tech isn’t available or convenient</a:t>
            </a:r>
          </a:p>
        </p:txBody>
      </p:sp>
    </p:spTree>
  </p:cSld>
  <p:clrMapOvr>
    <a:masterClrMapping/>
  </p:clrMapOvr>
  <p:transition spd="slow">
    <p:cut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Shape 20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Social Media walls</a:t>
            </a:r>
          </a:p>
        </p:txBody>
      </p:sp>
      <p:sp>
        <p:nvSpPr>
          <p:cNvPr id="203" name="Shape 203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Create a social media wall for students to post character status updates, create character profiles, and make connections between characters in the books they are reading. </a:t>
            </a:r>
          </a:p>
          <a:p>
            <a:pPr rtl="0">
              <a:spcBef>
                <a:spcPts val="0"/>
              </a:spcBef>
              <a:buNone/>
            </a:pPr>
            <a:endParaRPr/>
          </a:p>
          <a:p>
            <a:pPr>
              <a:spcBef>
                <a:spcPts val="0"/>
              </a:spcBef>
              <a:buNone/>
            </a:pPr>
            <a:r>
              <a:rPr lang="en"/>
              <a:t>Can also be used with historical figures or famous scientists/mathematicians. </a:t>
            </a:r>
          </a:p>
        </p:txBody>
      </p:sp>
    </p:spTree>
  </p:cSld>
  <p:clrMapOvr>
    <a:masterClrMapping/>
  </p:clrMapOvr>
  <p:transition spd="slow">
    <p:cut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Shape 20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51398" cy="5229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Shape 2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83475" cy="5229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Foldable/Popout report</a:t>
            </a:r>
          </a:p>
        </p:txBody>
      </p:sp>
      <p:sp>
        <p:nvSpPr>
          <p:cNvPr id="219" name="Shape 219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algn="ctr" rtl="0">
              <a:spcBef>
                <a:spcPts val="0"/>
              </a:spcBef>
              <a:buNone/>
            </a:pPr>
            <a:endParaRPr/>
          </a:p>
          <a:p>
            <a:pPr>
              <a:spcBef>
                <a:spcPts val="0"/>
              </a:spcBef>
              <a:buNone/>
            </a:pPr>
            <a:r>
              <a:rPr lang="en"/>
              <a:t>Have students create a visual report with a folded piece of construction paper, then have them record their information. (Think a singing birthday card.)</a:t>
            </a:r>
          </a:p>
        </p:txBody>
      </p:sp>
    </p:spTree>
  </p:cSld>
  <p:clrMapOvr>
    <a:masterClrMapping/>
  </p:clrMapOvr>
  <p:transition spd="slow">
    <p:cut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Shape 2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60150" y="0"/>
            <a:ext cx="5400399" cy="5182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And a person never scared to say...</a:t>
            </a:r>
          </a:p>
        </p:txBody>
      </p:sp>
      <p:sp>
        <p:nvSpPr>
          <p:cNvPr id="51" name="Shape 51"/>
          <p:cNvSpPr txBox="1">
            <a:spLocks noGrp="1"/>
          </p:cNvSpPr>
          <p:nvPr>
            <p:ph type="subTitle" idx="1"/>
          </p:nvPr>
        </p:nvSpPr>
        <p:spPr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sz="4800" dirty="0">
                <a:solidFill>
                  <a:srgbClr val="980000"/>
                </a:solidFill>
              </a:rPr>
              <a:t>Uhhh I don't know, let's figure it out</a:t>
            </a:r>
          </a:p>
        </p:txBody>
      </p:sp>
    </p:spTree>
  </p:cSld>
  <p:clrMapOvr>
    <a:masterClrMapping/>
  </p:clrMapOvr>
  <p:transition spd="slow">
    <p:cut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Shape 22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Photography</a:t>
            </a:r>
          </a:p>
        </p:txBody>
      </p:sp>
      <p:sp>
        <p:nvSpPr>
          <p:cNvPr id="230" name="Shape 230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Photography can be used in many ways to expand on the subject matter. </a:t>
            </a:r>
          </a:p>
          <a:p>
            <a:pPr rtl="0">
              <a:spcBef>
                <a:spcPts val="0"/>
              </a:spcBef>
              <a:buNone/>
            </a:pPr>
            <a:endParaRPr/>
          </a:p>
          <a:p>
            <a:pPr>
              <a:spcBef>
                <a:spcPts val="0"/>
              </a:spcBef>
              <a:buNone/>
            </a:pPr>
            <a:r>
              <a:rPr lang="en"/>
              <a:t>Movies</a:t>
            </a:r>
          </a:p>
        </p:txBody>
      </p:sp>
    </p:spTree>
  </p:cSld>
  <p:clrMapOvr>
    <a:masterClrMapping/>
  </p:clrMapOvr>
  <p:transition spd="slow">
    <p:cut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Shape 2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8650" y="98925"/>
            <a:ext cx="8519900" cy="52270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Sticky Blogs</a:t>
            </a:r>
          </a:p>
        </p:txBody>
      </p:sp>
      <p:sp>
        <p:nvSpPr>
          <p:cNvPr id="241" name="Shape 241"/>
          <p:cNvSpPr txBox="1">
            <a:spLocks noGrp="1"/>
          </p:cNvSpPr>
          <p:nvPr>
            <p:ph type="body" idx="1"/>
          </p:nvPr>
        </p:nvSpPr>
        <p:spPr>
          <a:xfrm>
            <a:off x="457200" y="1504950"/>
            <a:ext cx="82296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 dirty="0"/>
              <a:t>A teacher/student selects a topic to discuss and writes the idea on the top of a chart paper that is attached to a table. Students use sticky notes to respond and reply to the topic.</a:t>
            </a:r>
          </a:p>
          <a:p>
            <a:pPr rtl="0">
              <a:spcBef>
                <a:spcPts val="0"/>
              </a:spcBef>
              <a:buNone/>
            </a:pPr>
            <a:endParaRPr dirty="0"/>
          </a:p>
          <a:p>
            <a:pPr rtl="0">
              <a:spcBef>
                <a:spcPts val="0"/>
              </a:spcBef>
              <a:buNone/>
            </a:pPr>
            <a:endParaRPr dirty="0"/>
          </a:p>
          <a:p>
            <a:pPr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  <p:transition spd="slow">
    <p:cut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Shape 2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88500" y="35625"/>
            <a:ext cx="4572000" cy="5107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Shape 25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Polls</a:t>
            </a:r>
          </a:p>
        </p:txBody>
      </p:sp>
      <p:sp>
        <p:nvSpPr>
          <p:cNvPr id="252" name="Shape 25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Poll questions are posted, students answer in many ways: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*sticky note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*picture</a:t>
            </a:r>
          </a:p>
          <a:p>
            <a:pPr>
              <a:spcBef>
                <a:spcPts val="0"/>
              </a:spcBef>
              <a:buNone/>
            </a:pPr>
            <a:r>
              <a:rPr lang="en"/>
              <a:t>*object</a:t>
            </a:r>
          </a:p>
        </p:txBody>
      </p:sp>
    </p:spTree>
  </p:cSld>
  <p:clrMapOvr>
    <a:masterClrMapping/>
  </p:clrMapOvr>
  <p:transition spd="slow">
    <p:cut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Shape 2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3793449" cy="297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Shape 2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5125" y="2867025"/>
            <a:ext cx="3048000" cy="2276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Shape 25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69825" y="53449"/>
            <a:ext cx="4599324" cy="55086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Shape 26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Low Tech/No Tech</a:t>
            </a:r>
          </a:p>
        </p:txBody>
      </p:sp>
      <p:sp>
        <p:nvSpPr>
          <p:cNvPr id="265" name="Shape 265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Plickers </a:t>
            </a:r>
            <a:r>
              <a:rPr lang="en"/>
              <a:t>        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Plickers is a powerfully simple tool that lets teachers collect real-time formative assessment data without the need for student devices.</a:t>
            </a:r>
          </a:p>
          <a:p>
            <a:pPr rtl="0">
              <a:spcBef>
                <a:spcPts val="0"/>
              </a:spcBef>
              <a:buNone/>
            </a:pPr>
            <a:endParaRPr/>
          </a:p>
          <a:p>
            <a:pPr>
              <a:spcBef>
                <a:spcPts val="0"/>
              </a:spcBef>
              <a:buNone/>
            </a:pPr>
            <a:r>
              <a:rPr lang="en" u="sng">
                <a:solidFill>
                  <a:schemeClr val="hlink"/>
                </a:solidFill>
                <a:hlinkClick r:id="rId4"/>
              </a:rPr>
              <a:t>Pinterest </a:t>
            </a:r>
            <a:r>
              <a:rPr lang="en"/>
              <a:t>board for plickers</a:t>
            </a:r>
          </a:p>
        </p:txBody>
      </p:sp>
    </p:spTree>
  </p:cSld>
  <p:clrMapOvr>
    <a:masterClrMapping/>
  </p:clrMapOvr>
  <p:transition spd="slow">
    <p:cut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Shape 2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7200" y="45475"/>
            <a:ext cx="8669599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body" idx="1"/>
          </p:nvPr>
        </p:nvSpPr>
        <p:spPr>
          <a:xfrm>
            <a:off x="4724400" y="2190750"/>
            <a:ext cx="5436300" cy="5195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 sz="3600" i="0" dirty="0">
                <a:solidFill>
                  <a:schemeClr val="accent3">
                    <a:lumMod val="50000"/>
                  </a:schemeClr>
                </a:solidFill>
              </a:rPr>
              <a:t>Commercial: </a:t>
            </a:r>
          </a:p>
          <a:p>
            <a:pPr>
              <a:spcBef>
                <a:spcPts val="0"/>
              </a:spcBef>
              <a:buNone/>
            </a:pPr>
            <a:r>
              <a:rPr lang="en" sz="3600" i="0" u="sng" dirty="0">
                <a:solidFill>
                  <a:srgbClr val="CCCCCC"/>
                </a:solidFill>
                <a:hlinkClick r:id="rId3"/>
              </a:rPr>
              <a:t>Remind</a:t>
            </a:r>
          </a:p>
        </p:txBody>
      </p:sp>
      <p:pic>
        <p:nvPicPr>
          <p:cNvPr id="276" name="Shape 27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24975" y="89024"/>
            <a:ext cx="3044750" cy="5054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Shape 28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Inspiration points</a:t>
            </a:r>
          </a:p>
        </p:txBody>
      </p:sp>
      <p:sp>
        <p:nvSpPr>
          <p:cNvPr id="282" name="Shape 282"/>
          <p:cNvSpPr txBox="1">
            <a:spLocks noGrp="1"/>
          </p:cNvSpPr>
          <p:nvPr>
            <p:ph type="body" idx="1"/>
          </p:nvPr>
        </p:nvSpPr>
        <p:spPr>
          <a:xfrm>
            <a:off x="457200" y="1417801"/>
            <a:ext cx="82296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 u="sng" dirty="0">
                <a:solidFill>
                  <a:schemeClr val="hlink"/>
                </a:solidFill>
                <a:hlinkClick r:id="rId3"/>
              </a:rPr>
              <a:t>www.nancypenchev.edublogs.org</a:t>
            </a:r>
          </a:p>
          <a:p>
            <a:pPr rtl="0">
              <a:spcBef>
                <a:spcPts val="0"/>
              </a:spcBef>
              <a:buNone/>
            </a:pPr>
            <a:endParaRPr sz="600" dirty="0"/>
          </a:p>
          <a:p>
            <a:pPr rtl="0">
              <a:spcBef>
                <a:spcPts val="0"/>
              </a:spcBef>
              <a:buNone/>
            </a:pPr>
            <a:r>
              <a:rPr lang="en" u="sng" dirty="0">
                <a:solidFill>
                  <a:schemeClr val="hlink"/>
                </a:solidFill>
                <a:hlinkClick r:id="rId4"/>
              </a:rPr>
              <a:t>www.freetech4teachers.com</a:t>
            </a:r>
          </a:p>
          <a:p>
            <a:pPr rtl="0">
              <a:spcBef>
                <a:spcPts val="0"/>
              </a:spcBef>
              <a:buNone/>
            </a:pPr>
            <a:endParaRPr sz="600" dirty="0"/>
          </a:p>
          <a:p>
            <a:pPr rtl="0">
              <a:spcBef>
                <a:spcPts val="0"/>
              </a:spcBef>
              <a:buNone/>
            </a:pPr>
            <a:r>
              <a:rPr lang="en" u="sng" dirty="0">
                <a:solidFill>
                  <a:schemeClr val="hlink"/>
                </a:solidFill>
                <a:hlinkClick r:id="rId5"/>
              </a:rPr>
              <a:t>http://blog.web20classroom.org/</a:t>
            </a:r>
            <a:r>
              <a:rPr lang="en" dirty="0"/>
              <a:t> </a:t>
            </a:r>
          </a:p>
          <a:p>
            <a:pPr rtl="0">
              <a:spcBef>
                <a:spcPts val="0"/>
              </a:spcBef>
              <a:buNone/>
            </a:pPr>
            <a:endParaRPr sz="600" dirty="0"/>
          </a:p>
          <a:p>
            <a:pPr rtl="0">
              <a:spcBef>
                <a:spcPts val="0"/>
              </a:spcBef>
              <a:buNone/>
            </a:pPr>
            <a:r>
              <a:rPr lang="en" u="sng" dirty="0">
                <a:solidFill>
                  <a:schemeClr val="hlink"/>
                </a:solidFill>
                <a:hlinkClick r:id="rId6"/>
              </a:rPr>
              <a:t>http://www.livebinders.com/play/play?id=108629</a:t>
            </a:r>
          </a:p>
          <a:p>
            <a:pPr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Shape 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6225" y="1049225"/>
            <a:ext cx="2226824" cy="414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Shape 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07675" y="1423475"/>
            <a:ext cx="5091525" cy="3045049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Shape 5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"/>
              <a:t>And yes, I am THAT teacher</a:t>
            </a:r>
          </a:p>
        </p:txBody>
      </p:sp>
    </p:spTree>
  </p:cSld>
  <p:clrMapOvr>
    <a:masterClrMapping/>
  </p:clrMapOvr>
  <p:transition spd="slow">
    <p:cut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Shape 28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MOOCs</a:t>
            </a:r>
          </a:p>
        </p:txBody>
      </p:sp>
      <p:sp>
        <p:nvSpPr>
          <p:cNvPr id="288" name="Shape 288"/>
          <p:cNvSpPr txBox="1">
            <a:spLocks noGrp="1"/>
          </p:cNvSpPr>
          <p:nvPr>
            <p:ph type="body" idx="1"/>
          </p:nvPr>
        </p:nvSpPr>
        <p:spPr>
          <a:xfrm>
            <a:off x="457200" y="1657350"/>
            <a:ext cx="82296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 dirty="0"/>
              <a:t>*Free courses from </a:t>
            </a:r>
            <a:r>
              <a:rPr lang="en" u="sng" dirty="0">
                <a:solidFill>
                  <a:schemeClr val="hlink"/>
                </a:solidFill>
                <a:hlinkClick r:id="rId3"/>
              </a:rPr>
              <a:t>Canvas </a:t>
            </a:r>
          </a:p>
          <a:p>
            <a:pPr rtl="0">
              <a:spcBef>
                <a:spcPts val="0"/>
              </a:spcBef>
              <a:buNone/>
            </a:pPr>
            <a:endParaRPr dirty="0"/>
          </a:p>
          <a:p>
            <a:pPr rtl="0">
              <a:spcBef>
                <a:spcPts val="0"/>
              </a:spcBef>
              <a:buNone/>
            </a:pPr>
            <a:r>
              <a:rPr lang="en" dirty="0"/>
              <a:t>*Free courses from </a:t>
            </a:r>
            <a:r>
              <a:rPr lang="en" u="sng" dirty="0">
                <a:solidFill>
                  <a:schemeClr val="hlink"/>
                </a:solidFill>
                <a:hlinkClick r:id="rId4"/>
              </a:rPr>
              <a:t>Coursera</a:t>
            </a:r>
          </a:p>
          <a:p>
            <a:pPr rtl="0">
              <a:spcBef>
                <a:spcPts val="0"/>
              </a:spcBef>
              <a:buNone/>
            </a:pPr>
            <a:endParaRPr dirty="0"/>
          </a:p>
          <a:p>
            <a:pPr>
              <a:spcBef>
                <a:spcPts val="0"/>
              </a:spcBef>
              <a:buNone/>
            </a:pPr>
            <a:r>
              <a:rPr lang="en" dirty="0"/>
              <a:t>*</a:t>
            </a:r>
            <a:r>
              <a:rPr lang="en" u="sng" dirty="0">
                <a:solidFill>
                  <a:schemeClr val="hlink"/>
                </a:solidFill>
                <a:hlinkClick r:id="rId5"/>
              </a:rPr>
              <a:t>List </a:t>
            </a:r>
            <a:r>
              <a:rPr lang="en" dirty="0"/>
              <a:t>of MOOCs for K-12</a:t>
            </a:r>
          </a:p>
        </p:txBody>
      </p:sp>
    </p:spTree>
  </p:cSld>
  <p:clrMapOvr>
    <a:masterClrMapping/>
  </p:clrMapOvr>
  <p:transition spd="slow">
    <p:cut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Inspiration- </a:t>
            </a:r>
            <a:r>
              <a:rPr lang="en" u="sng">
                <a:solidFill>
                  <a:srgbClr val="CCCCCC"/>
                </a:solidFill>
                <a:hlinkClick r:id="rId3"/>
              </a:rPr>
              <a:t>TWITTER</a:t>
            </a:r>
            <a:r>
              <a:rPr lang="en"/>
              <a:t>!!!!</a:t>
            </a:r>
          </a:p>
        </p:txBody>
      </p:sp>
      <p:sp>
        <p:nvSpPr>
          <p:cNvPr id="294" name="Shape 294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pic>
        <p:nvPicPr>
          <p:cNvPr id="295" name="Shape 29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774" y="1123000"/>
            <a:ext cx="9101225" cy="388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Check this out...</a:t>
            </a:r>
          </a:p>
        </p:txBody>
      </p:sp>
      <p:sp>
        <p:nvSpPr>
          <p:cNvPr id="301" name="Shape 301"/>
          <p:cNvSpPr txBox="1">
            <a:spLocks noGrp="1"/>
          </p:cNvSpPr>
          <p:nvPr>
            <p:ph type="body" idx="1"/>
          </p:nvPr>
        </p:nvSpPr>
        <p:spPr>
          <a:xfrm>
            <a:off x="457200" y="1733550"/>
            <a:ext cx="82296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dirty="0"/>
              <a:t>TweechMe- APP created by a teacher and Twitterati to help teachers figure out how to use Twitter!</a:t>
            </a:r>
          </a:p>
        </p:txBody>
      </p:sp>
    </p:spTree>
  </p:cSld>
  <p:clrMapOvr>
    <a:masterClrMapping/>
  </p:clrMapOvr>
  <p:transition spd="slow">
    <p:cut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Shape 30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u="sng">
                <a:solidFill>
                  <a:srgbClr val="B7B7B7"/>
                </a:solidFill>
                <a:hlinkClick r:id="rId3"/>
              </a:rPr>
              <a:t>Pinterest</a:t>
            </a:r>
          </a:p>
        </p:txBody>
      </p:sp>
      <p:pic>
        <p:nvPicPr>
          <p:cNvPr id="307" name="Shape 30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574" y="946413"/>
            <a:ext cx="2200150" cy="2021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Shape 30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6950" y="2967437"/>
            <a:ext cx="2901399" cy="2176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Shape 30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475300" y="288725"/>
            <a:ext cx="5451875" cy="477817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197727" y="133350"/>
            <a:ext cx="291618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Pinterest</a:t>
            </a:r>
            <a:endParaRPr lang="en-US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cut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Shape 31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And now...</a:t>
            </a:r>
          </a:p>
        </p:txBody>
      </p:sp>
      <p:sp>
        <p:nvSpPr>
          <p:cNvPr id="315" name="Shape 315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" sz="7200" dirty="0"/>
              <a:t>Questions?</a:t>
            </a:r>
          </a:p>
        </p:txBody>
      </p:sp>
    </p:spTree>
  </p:cSld>
  <p:clrMapOvr>
    <a:masterClrMapping/>
  </p:clrMapOvr>
  <p:transition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Shape 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99825" y="69612"/>
            <a:ext cx="4078899" cy="5004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Shape 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29999" cy="5305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Shape 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9400" y="89024"/>
            <a:ext cx="8586775" cy="4914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Commercial</a:t>
            </a:r>
          </a:p>
        </p:txBody>
      </p:sp>
      <p:sp>
        <p:nvSpPr>
          <p:cNvPr id="80" name="Shape 80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4462499" cy="37283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Dash and Dot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Robots to teach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simple to advanced 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programming.</a:t>
            </a:r>
          </a:p>
          <a:p>
            <a:pPr rtl="0">
              <a:spcBef>
                <a:spcPts val="0"/>
              </a:spcBef>
              <a:buNone/>
            </a:pPr>
            <a:endParaRPr/>
          </a:p>
          <a:p>
            <a:pPr>
              <a:spcBef>
                <a:spcPts val="0"/>
              </a:spcBef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www.makewonder.com</a:t>
            </a:r>
            <a:r>
              <a:rPr lang="en"/>
              <a:t> </a:t>
            </a:r>
          </a:p>
        </p:txBody>
      </p:sp>
      <p:pic>
        <p:nvPicPr>
          <p:cNvPr id="81" name="Shape 8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97800" y="2095275"/>
            <a:ext cx="2619375" cy="1743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"/>
              <a:t>Lesson planning</a:t>
            </a:r>
          </a:p>
        </p:txBody>
      </p:sp>
      <p:sp>
        <p:nvSpPr>
          <p:cNvPr id="87" name="Shape 87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You would never start planning a lesson by saying I really want my kids to create a poster this week, what can I teach them. Similarly, you should never start planning a lesson focused on the technology. Decide your objective and your goal, then see where tech can be added so it flows with the lesson, not distract from it.</a:t>
            </a:r>
          </a:p>
        </p:txBody>
      </p:sp>
    </p:spTree>
  </p:cSld>
  <p:clrMapOvr>
    <a:masterClrMapping/>
  </p:clrMapOvr>
  <p:transition spd="slow">
    <p:cut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aveform">
  <a:themeElements>
    <a:clrScheme name="Waveform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aveform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0</TotalTime>
  <Words>831</Words>
  <Application>Microsoft Office PowerPoint</Application>
  <PresentationFormat>On-screen Show (16:9)</PresentationFormat>
  <Paragraphs>171</Paragraphs>
  <Slides>44</Slides>
  <Notes>44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5" baseType="lpstr">
      <vt:lpstr>Waveform</vt:lpstr>
      <vt:lpstr>Technology as a  Tool</vt:lpstr>
      <vt:lpstr>Nancy Stone Penchev</vt:lpstr>
      <vt:lpstr>And a person never scared to say...</vt:lpstr>
      <vt:lpstr>And yes, I am THAT teacher</vt:lpstr>
      <vt:lpstr>PowerPoint Presentation</vt:lpstr>
      <vt:lpstr>PowerPoint Presentation</vt:lpstr>
      <vt:lpstr>PowerPoint Presentation</vt:lpstr>
      <vt:lpstr>Commercial</vt:lpstr>
      <vt:lpstr>Lesson planning</vt:lpstr>
      <vt:lpstr>History lesson 3rd grade (PA) 5.1.3.F:  Identify state symbols, national symbols, and national holidays.  </vt:lpstr>
      <vt:lpstr>Lesson plan</vt:lpstr>
      <vt:lpstr>Tech Spice</vt:lpstr>
      <vt:lpstr>Other standard addressed with Tech Spice</vt:lpstr>
      <vt:lpstr>ISTE Student Standards</vt:lpstr>
      <vt:lpstr>PowerPoint Presentation</vt:lpstr>
      <vt:lpstr>Adding Tech Spice   </vt:lpstr>
      <vt:lpstr>Adding Tech Spice</vt:lpstr>
      <vt:lpstr>PowerPoint Presentation</vt:lpstr>
      <vt:lpstr>Adding Tech Spice    APPs</vt:lpstr>
      <vt:lpstr>Adding Tech Spice        APPs</vt:lpstr>
      <vt:lpstr>Adding Tech Spice APPs</vt:lpstr>
      <vt:lpstr>Coding</vt:lpstr>
      <vt:lpstr>PowerPoint Presentation</vt:lpstr>
      <vt:lpstr>Low Tech/No Tech options</vt:lpstr>
      <vt:lpstr>Social Media walls</vt:lpstr>
      <vt:lpstr>PowerPoint Presentation</vt:lpstr>
      <vt:lpstr>PowerPoint Presentation</vt:lpstr>
      <vt:lpstr>Foldable/Popout report</vt:lpstr>
      <vt:lpstr>PowerPoint Presentation</vt:lpstr>
      <vt:lpstr>Photography</vt:lpstr>
      <vt:lpstr>PowerPoint Presentation</vt:lpstr>
      <vt:lpstr>Sticky Blogs</vt:lpstr>
      <vt:lpstr>PowerPoint Presentation</vt:lpstr>
      <vt:lpstr>Polls</vt:lpstr>
      <vt:lpstr>PowerPoint Presentation</vt:lpstr>
      <vt:lpstr>Low Tech/No Tech</vt:lpstr>
      <vt:lpstr>PowerPoint Presentation</vt:lpstr>
      <vt:lpstr>PowerPoint Presentation</vt:lpstr>
      <vt:lpstr>Inspiration points</vt:lpstr>
      <vt:lpstr>MOOCs</vt:lpstr>
      <vt:lpstr>Inspiration- TWITTER!!!!</vt:lpstr>
      <vt:lpstr>Check this out...</vt:lpstr>
      <vt:lpstr>Pinterest</vt:lpstr>
      <vt:lpstr>And now...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Technology as a  Tool</dc:title>
  <dc:creator>nancy penchev</dc:creator>
  <cp:lastModifiedBy>nancy penchev</cp:lastModifiedBy>
  <cp:revision>1</cp:revision>
  <dcterms:modified xsi:type="dcterms:W3CDTF">2015-06-09T18:27:11Z</dcterms:modified>
</cp:coreProperties>
</file>